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62" r:id="rId2"/>
    <p:sldId id="271" r:id="rId3"/>
    <p:sldId id="272" r:id="rId4"/>
    <p:sldId id="273" r:id="rId5"/>
    <p:sldId id="308" r:id="rId6"/>
    <p:sldId id="309" r:id="rId7"/>
    <p:sldId id="310" r:id="rId8"/>
    <p:sldId id="277" r:id="rId9"/>
    <p:sldId id="319" r:id="rId10"/>
    <p:sldId id="313" r:id="rId11"/>
    <p:sldId id="314" r:id="rId12"/>
    <p:sldId id="315" r:id="rId13"/>
    <p:sldId id="316" r:id="rId14"/>
    <p:sldId id="317" r:id="rId15"/>
    <p:sldId id="318" r:id="rId16"/>
    <p:sldId id="284" r:id="rId17"/>
    <p:sldId id="322" r:id="rId18"/>
    <p:sldId id="324" r:id="rId19"/>
    <p:sldId id="333" r:id="rId20"/>
    <p:sldId id="329" r:id="rId21"/>
    <p:sldId id="331" r:id="rId22"/>
    <p:sldId id="328" r:id="rId23"/>
    <p:sldId id="334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6" r:id="rId34"/>
    <p:sldId id="307" r:id="rId35"/>
    <p:sldId id="295" r:id="rId36"/>
    <p:sldId id="31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DCC"/>
    <a:srgbClr val="A53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7" autoAdjust="0"/>
    <p:restoredTop sz="94572"/>
  </p:normalViewPr>
  <p:slideViewPr>
    <p:cSldViewPr snapToGrid="0" snapToObjects="1">
      <p:cViewPr varScale="1">
        <p:scale>
          <a:sx n="65" d="100"/>
          <a:sy n="65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CB1B4-F092-3848-A658-0DB53F00362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AA193-9985-D648-AF37-CEB6A8164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1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AA193-9985-D648-AF37-CEB6A8164D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5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 off and stick in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09EF3-C0CD-4549-B866-FE66D3F9033D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6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AA193-9985-D648-AF37-CEB6A8164D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5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6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qualifications.pearson.com/en/qualifications/edexcel-gcses/religious-studies-a-2016.html#tab-0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studentroom.co.uk/g/planner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8691" y="1731818"/>
            <a:ext cx="10363200" cy="1265135"/>
          </a:xfrm>
        </p:spPr>
        <p:txBody>
          <a:bodyPr/>
          <a:lstStyle/>
          <a:p>
            <a:r>
              <a:rPr lang="en-GB" b="1" u="sng" dirty="0" smtClean="0"/>
              <a:t>Year 11 Guidance Evening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903" y="4214237"/>
            <a:ext cx="8915399" cy="1126283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Core Curriculum Leaders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2925" cy="5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2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9" y="79602"/>
            <a:ext cx="10352315" cy="4884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u="sng" dirty="0" smtClean="0">
                <a:solidFill>
                  <a:schemeClr val="tx1"/>
                </a:solidFill>
              </a:rPr>
              <a:t>Where are we up to?</a:t>
            </a:r>
          </a:p>
          <a:p>
            <a:r>
              <a:rPr lang="en-GB" sz="3200" b="1" dirty="0" smtClean="0">
                <a:solidFill>
                  <a:schemeClr val="tx1"/>
                </a:solidFill>
              </a:rPr>
              <a:t>Course nearly completed</a:t>
            </a:r>
          </a:p>
          <a:p>
            <a:r>
              <a:rPr lang="en-GB" sz="3200" b="1" dirty="0" smtClean="0">
                <a:solidFill>
                  <a:schemeClr val="tx1"/>
                </a:solidFill>
              </a:rPr>
              <a:t>Question Level Analysis will be used to inform teaching</a:t>
            </a:r>
          </a:p>
          <a:p>
            <a:r>
              <a:rPr lang="en-GB" sz="3200" b="1" dirty="0" smtClean="0">
                <a:solidFill>
                  <a:schemeClr val="tx1"/>
                </a:solidFill>
              </a:rPr>
              <a:t>Classroom assessment next week – email went home before Christmas – list of topics included to help pupils focus on particular topics</a:t>
            </a:r>
          </a:p>
          <a:p>
            <a:r>
              <a:rPr lang="en-GB" sz="3200" b="1" dirty="0" smtClean="0">
                <a:solidFill>
                  <a:schemeClr val="tx1"/>
                </a:solidFill>
              </a:rPr>
              <a:t>Tier of entry decisions</a:t>
            </a:r>
            <a:endParaRPr lang="en-GB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8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886" y="146957"/>
            <a:ext cx="10657114" cy="6567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u="sng" dirty="0">
                <a:solidFill>
                  <a:schemeClr val="tx1"/>
                </a:solidFill>
              </a:rPr>
              <a:t>What’s next?</a:t>
            </a:r>
          </a:p>
          <a:p>
            <a:r>
              <a:rPr lang="en-GB" sz="4000" b="1" dirty="0">
                <a:solidFill>
                  <a:schemeClr val="tx1"/>
                </a:solidFill>
              </a:rPr>
              <a:t>Full mock </a:t>
            </a:r>
            <a:r>
              <a:rPr lang="en-GB" sz="4000" b="1" dirty="0" smtClean="0">
                <a:solidFill>
                  <a:schemeClr val="tx1"/>
                </a:solidFill>
              </a:rPr>
              <a:t>(3 papers) will </a:t>
            </a:r>
            <a:r>
              <a:rPr lang="en-GB" sz="4000" b="1" dirty="0">
                <a:solidFill>
                  <a:schemeClr val="tx1"/>
                </a:solidFill>
              </a:rPr>
              <a:t>be </a:t>
            </a:r>
            <a:r>
              <a:rPr lang="en-GB" sz="4000" b="1" dirty="0" smtClean="0">
                <a:solidFill>
                  <a:schemeClr val="tx1"/>
                </a:solidFill>
              </a:rPr>
              <a:t>completed on all content</a:t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sz="4000" b="1" dirty="0" smtClean="0">
                <a:solidFill>
                  <a:schemeClr val="tx1"/>
                </a:solidFill>
              </a:rPr>
              <a:t>- </a:t>
            </a:r>
            <a:r>
              <a:rPr lang="en-GB" sz="4000" b="1" u="sng" dirty="0" smtClean="0">
                <a:solidFill>
                  <a:schemeClr val="tx1"/>
                </a:solidFill>
              </a:rPr>
              <a:t>Paper 1</a:t>
            </a:r>
            <a:r>
              <a:rPr lang="en-GB" sz="4000" b="1" dirty="0" smtClean="0">
                <a:solidFill>
                  <a:schemeClr val="tx1"/>
                </a:solidFill>
              </a:rPr>
              <a:t> - Friday 15</a:t>
            </a:r>
            <a:r>
              <a:rPr lang="en-GB" sz="4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4000" b="1" dirty="0" smtClean="0">
                <a:solidFill>
                  <a:schemeClr val="tx1"/>
                </a:solidFill>
              </a:rPr>
              <a:t> February in the Sports Hall during PE time</a:t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sz="4000" b="1" dirty="0" smtClean="0">
                <a:solidFill>
                  <a:schemeClr val="tx1"/>
                </a:solidFill>
              </a:rPr>
              <a:t>- </a:t>
            </a:r>
            <a:r>
              <a:rPr lang="en-GB" sz="4000" b="1" u="sng" dirty="0" smtClean="0">
                <a:solidFill>
                  <a:schemeClr val="tx1"/>
                </a:solidFill>
              </a:rPr>
              <a:t>Paper 2 </a:t>
            </a:r>
            <a:r>
              <a:rPr lang="en-GB" sz="4000" b="1" dirty="0" smtClean="0">
                <a:solidFill>
                  <a:schemeClr val="tx1"/>
                </a:solidFill>
              </a:rPr>
              <a:t>- Monday 25</a:t>
            </a:r>
            <a:r>
              <a:rPr lang="en-GB" sz="4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4000" b="1" dirty="0" smtClean="0">
                <a:solidFill>
                  <a:schemeClr val="tx1"/>
                </a:solidFill>
              </a:rPr>
              <a:t> &amp; Tuesday 26</a:t>
            </a:r>
            <a:r>
              <a:rPr lang="en-GB" sz="4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4000" b="1" dirty="0" smtClean="0">
                <a:solidFill>
                  <a:schemeClr val="tx1"/>
                </a:solidFill>
              </a:rPr>
              <a:t> February     within Maths lessons</a:t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sz="4000" b="1" dirty="0" smtClean="0">
                <a:solidFill>
                  <a:schemeClr val="tx1"/>
                </a:solidFill>
              </a:rPr>
              <a:t>- </a:t>
            </a:r>
            <a:r>
              <a:rPr lang="en-GB" sz="4000" b="1" u="sng" dirty="0" smtClean="0">
                <a:solidFill>
                  <a:schemeClr val="tx1"/>
                </a:solidFill>
              </a:rPr>
              <a:t>Paper 3 </a:t>
            </a:r>
            <a:r>
              <a:rPr lang="en-GB" sz="4000" b="1" dirty="0" smtClean="0">
                <a:solidFill>
                  <a:schemeClr val="tx1"/>
                </a:solidFill>
              </a:rPr>
              <a:t> - Friday 1</a:t>
            </a:r>
            <a:r>
              <a:rPr lang="en-GB" sz="40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4000" b="1" dirty="0" smtClean="0">
                <a:solidFill>
                  <a:schemeClr val="tx1"/>
                </a:solidFill>
              </a:rPr>
              <a:t> March in the Sports Hall during PE time </a:t>
            </a:r>
            <a:endParaRPr lang="en-GB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0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0"/>
            <a:ext cx="10820400" cy="61232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u="sng" dirty="0" smtClean="0">
                <a:solidFill>
                  <a:schemeClr val="tx1"/>
                </a:solidFill>
              </a:rPr>
              <a:t>What should your child be doing?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Using review sheets to identify areas to target and develop (</a:t>
            </a:r>
            <a:r>
              <a:rPr lang="en-GB" sz="2800" b="1" dirty="0" err="1" smtClean="0">
                <a:solidFill>
                  <a:schemeClr val="tx1"/>
                </a:solidFill>
              </a:rPr>
              <a:t>MathsWatch</a:t>
            </a:r>
            <a:r>
              <a:rPr lang="en-GB" sz="2800" b="1" dirty="0" smtClean="0">
                <a:solidFill>
                  <a:schemeClr val="tx1"/>
                </a:solidFill>
              </a:rPr>
              <a:t> clips included)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Attending any after school revision offered by their class teachers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Requesting and completing practice papers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KS4 Maths Clinic – Pupils can let Mrs Prior know the day before the topic for specific resources to be provided (every Thursday 1.10- 1.35pm)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Taking any offer of additional support offered by the Maths department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Bringing the correct equipment with them to lessons</a:t>
            </a:r>
          </a:p>
          <a:p>
            <a:endParaRPr lang="en-GB" sz="2800" b="1" dirty="0" smtClean="0">
              <a:solidFill>
                <a:schemeClr val="tx1"/>
              </a:solidFill>
            </a:endParaRPr>
          </a:p>
          <a:p>
            <a:endParaRPr lang="en-GB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2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28" y="0"/>
            <a:ext cx="11832771" cy="620688"/>
          </a:xfrm>
        </p:spPr>
        <p:txBody>
          <a:bodyPr>
            <a:noAutofit/>
          </a:bodyPr>
          <a:lstStyle/>
          <a:p>
            <a:r>
              <a:rPr lang="en-GB" sz="3200" b="1" u="sng" dirty="0" smtClean="0"/>
              <a:t>Review sheets – completed after each assessment </a:t>
            </a:r>
            <a:endParaRPr lang="en-GB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41" y="500327"/>
            <a:ext cx="11854543" cy="634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78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6528" y="1"/>
            <a:ext cx="10575472" cy="61261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u="sng" dirty="0" smtClean="0">
                <a:solidFill>
                  <a:schemeClr val="tx1"/>
                </a:solidFill>
              </a:rPr>
              <a:t>What resources can they use?</a:t>
            </a:r>
          </a:p>
          <a:p>
            <a:r>
              <a:rPr lang="en-GB" sz="2800" b="1" dirty="0" err="1" smtClean="0">
                <a:solidFill>
                  <a:schemeClr val="tx1"/>
                </a:solidFill>
              </a:rPr>
              <a:t>Mathswatch</a:t>
            </a:r>
            <a:r>
              <a:rPr lang="en-GB" sz="2800" b="1" dirty="0" smtClean="0">
                <a:solidFill>
                  <a:schemeClr val="tx1"/>
                </a:solidFill>
              </a:rPr>
              <a:t> – videos, printable worksheets and interactive questions</a:t>
            </a:r>
          </a:p>
          <a:p>
            <a:r>
              <a:rPr lang="en-GB" sz="2800" b="1" dirty="0">
                <a:solidFill>
                  <a:schemeClr val="tx1"/>
                </a:solidFill>
              </a:rPr>
              <a:t>Practice papers – we can send these via email too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Revision guides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GCSE Pod</a:t>
            </a:r>
          </a:p>
          <a:p>
            <a:r>
              <a:rPr lang="en-GB" sz="2800" b="1" dirty="0" err="1" smtClean="0">
                <a:solidFill>
                  <a:schemeClr val="tx1"/>
                </a:solidFill>
              </a:rPr>
              <a:t>Justmaths</a:t>
            </a:r>
            <a:endParaRPr lang="en-GB" sz="2800" b="1" dirty="0" smtClean="0">
              <a:solidFill>
                <a:schemeClr val="tx1"/>
              </a:solidFill>
            </a:endParaRPr>
          </a:p>
          <a:p>
            <a:r>
              <a:rPr lang="en-GB" sz="2800" b="1" dirty="0" smtClean="0">
                <a:solidFill>
                  <a:schemeClr val="tx1"/>
                </a:solidFill>
              </a:rPr>
              <a:t>Corbett Maths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Maths Genie </a:t>
            </a:r>
          </a:p>
          <a:p>
            <a:r>
              <a:rPr lang="en-GB" sz="2800" b="1" dirty="0" err="1" smtClean="0">
                <a:solidFill>
                  <a:schemeClr val="tx1"/>
                </a:solidFill>
              </a:rPr>
              <a:t>Kerboodle</a:t>
            </a:r>
            <a:r>
              <a:rPr lang="en-GB" sz="2800" b="1" dirty="0" smtClean="0">
                <a:solidFill>
                  <a:schemeClr val="tx1"/>
                </a:solidFill>
              </a:rPr>
              <a:t> – online exercise book following the course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Century Tech</a:t>
            </a:r>
          </a:p>
          <a:p>
            <a:endParaRPr lang="en-GB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2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968" y="10886"/>
            <a:ext cx="8911687" cy="1280890"/>
          </a:xfrm>
        </p:spPr>
        <p:txBody>
          <a:bodyPr>
            <a:normAutofit/>
          </a:bodyPr>
          <a:lstStyle/>
          <a:p>
            <a:r>
              <a:rPr lang="en-GB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school revision </a:t>
            </a:r>
            <a:endParaRPr lang="en-GB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214" y="1196753"/>
            <a:ext cx="1064078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 smtClean="0"/>
              <a:t>Miss Wilson’s classes – Monday &amp; Tuesday</a:t>
            </a:r>
          </a:p>
          <a:p>
            <a:pPr marL="0" indent="0">
              <a:buNone/>
            </a:pPr>
            <a:r>
              <a:rPr lang="en-GB" sz="3200" b="1" dirty="0" smtClean="0"/>
              <a:t>Miss Bradley’s class – Tuesday</a:t>
            </a:r>
          </a:p>
          <a:p>
            <a:pPr marL="0" indent="0">
              <a:buNone/>
            </a:pPr>
            <a:r>
              <a:rPr lang="en-GB" sz="3200" b="1" dirty="0" smtClean="0"/>
              <a:t>Miss </a:t>
            </a:r>
            <a:r>
              <a:rPr lang="en-GB" sz="3200" b="1" dirty="0" err="1" smtClean="0"/>
              <a:t>Veivers</a:t>
            </a:r>
            <a:r>
              <a:rPr lang="en-GB" sz="3200" b="1" dirty="0" smtClean="0"/>
              <a:t>’ class – Thursday</a:t>
            </a:r>
          </a:p>
          <a:p>
            <a:pPr marL="0" indent="0">
              <a:buNone/>
            </a:pPr>
            <a:r>
              <a:rPr lang="en-GB" sz="3200" b="1" dirty="0" smtClean="0"/>
              <a:t>Mrs Carey’s class – Thursday</a:t>
            </a:r>
          </a:p>
          <a:p>
            <a:pPr marL="0" indent="0">
              <a:buNone/>
            </a:pPr>
            <a:r>
              <a:rPr lang="en-GB" sz="3200" b="1" dirty="0" smtClean="0"/>
              <a:t>Mr </a:t>
            </a:r>
            <a:r>
              <a:rPr lang="en-GB" sz="3200" b="1" dirty="0" err="1" smtClean="0"/>
              <a:t>Wormald’s</a:t>
            </a:r>
            <a:r>
              <a:rPr lang="en-GB" sz="3200" b="1" dirty="0" smtClean="0"/>
              <a:t> class – Thursday</a:t>
            </a:r>
          </a:p>
          <a:p>
            <a:pPr marL="0" indent="0">
              <a:buNone/>
            </a:pPr>
            <a:r>
              <a:rPr lang="en-GB" sz="3200" b="1" dirty="0" smtClean="0"/>
              <a:t>Mr Middleton’s class – Thursday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FF0000"/>
                </a:solidFill>
              </a:rPr>
              <a:t>(</a:t>
            </a:r>
            <a:r>
              <a:rPr lang="en-GB" sz="3200" b="1" dirty="0" smtClean="0">
                <a:solidFill>
                  <a:srgbClr val="FF0000"/>
                </a:solidFill>
              </a:rPr>
              <a:t>Whole school meetings usually take place on a Wednesday)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7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520" y="1330037"/>
            <a:ext cx="10364293" cy="4140034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Practise, practise, practise!</a:t>
            </a:r>
          </a:p>
          <a:p>
            <a:pPr marL="0" indent="0">
              <a:buNone/>
            </a:pPr>
            <a:endParaRPr lang="en-GB" sz="4000" b="1" dirty="0" smtClean="0"/>
          </a:p>
          <a:p>
            <a:r>
              <a:rPr lang="en-GB" sz="4000" b="1" dirty="0" smtClean="0"/>
              <a:t>Learn important formulae</a:t>
            </a:r>
          </a:p>
          <a:p>
            <a:pPr marL="0" indent="0">
              <a:buNone/>
            </a:pPr>
            <a:endParaRPr lang="en-GB" sz="4000" b="1" dirty="0" smtClean="0"/>
          </a:p>
          <a:p>
            <a:r>
              <a:rPr lang="en-GB" sz="4000" b="1" dirty="0" smtClean="0"/>
              <a:t>Tick off topics that are understood</a:t>
            </a:r>
          </a:p>
          <a:p>
            <a:endParaRPr lang="en-GB" sz="2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-16335"/>
            <a:ext cx="8911687" cy="1280890"/>
          </a:xfrm>
        </p:spPr>
        <p:txBody>
          <a:bodyPr>
            <a:noAutofit/>
          </a:bodyPr>
          <a:lstStyle/>
          <a:p>
            <a:r>
              <a:rPr lang="en-GB" sz="5400" b="1" u="sng" dirty="0" smtClean="0"/>
              <a:t>How to Revise for Maths</a:t>
            </a:r>
            <a:endParaRPr lang="en-GB" sz="5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2925" cy="5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5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Religious Studies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Mr G. Bowden</a:t>
            </a:r>
          </a:p>
          <a:p>
            <a:r>
              <a:rPr lang="en-GB" sz="2800" b="1" dirty="0" smtClean="0"/>
              <a:t>Head of Religious Studies</a:t>
            </a:r>
            <a:endParaRPr lang="en-GB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2925" cy="5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0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4591"/>
            <a:ext cx="10972800" cy="40522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3D7D6B"/>
              </a:buClr>
              <a:buFontTx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Verdana" pitchFamily="34" charset="0"/>
              <a:ea typeface="MS PGothic" pitchFamily="34" charset="-128"/>
              <a:cs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1" y="2145442"/>
            <a:ext cx="109370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en-GB" b="1" dirty="0">
              <a:solidFill>
                <a:prstClr val="black"/>
              </a:solidFill>
              <a:latin typeface="Verdana"/>
              <a:cs typeface="Verdana"/>
            </a:endParaRPr>
          </a:p>
          <a:p>
            <a:pPr defTabSz="457200"/>
            <a:endParaRPr lang="en-GB" b="1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788849"/>
              </p:ext>
            </p:extLst>
          </p:nvPr>
        </p:nvGraphicFramePr>
        <p:xfrm>
          <a:off x="451757" y="1074812"/>
          <a:ext cx="11610677" cy="508329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16106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744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Paper 1 – Study</a:t>
                      </a:r>
                      <a:r>
                        <a:rPr lang="en-US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Religion</a:t>
                      </a:r>
                      <a:r>
                        <a:rPr lang="en-US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(50%)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u="sng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Catholic Christianity</a:t>
                      </a:r>
                      <a:endParaRPr lang="en-US" sz="1600" b="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Content: </a:t>
                      </a:r>
                      <a:r>
                        <a:rPr lang="en-US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Unit 1. Beliefs</a:t>
                      </a:r>
                      <a:r>
                        <a:rPr lang="en-US" sz="16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 Teachings, </a:t>
                      </a:r>
                      <a:endParaRPr lang="en-US" sz="1600" b="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Unit 2. Practices</a:t>
                      </a:r>
                      <a:r>
                        <a:rPr lang="en-US" sz="1600" b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endParaRPr lang="en-US" sz="1600" b="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Unit 3. Sources </a:t>
                      </a:r>
                      <a:r>
                        <a:rPr lang="en-US" sz="1600" b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 Wisdom and Authority, </a:t>
                      </a:r>
                      <a:endParaRPr lang="en-US" sz="1600" b="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Unit 4. Forms </a:t>
                      </a:r>
                      <a:r>
                        <a:rPr lang="en-US" sz="1600" b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 Expression and Ways of Life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Assessment: </a:t>
                      </a:r>
                      <a:r>
                        <a:rPr lang="en-GB" sz="16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Exam (1 hour 45 mins</a:t>
                      </a:r>
                      <a:r>
                        <a:rPr lang="en-GB" sz="16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 4 Questions - 102 marks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665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Paper</a:t>
                      </a:r>
                      <a:r>
                        <a:rPr lang="en-US" sz="16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2 - </a:t>
                      </a:r>
                      <a:r>
                        <a:rPr lang="en-US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Second</a:t>
                      </a:r>
                      <a:r>
                        <a:rPr lang="en-US" sz="16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Religion (25%)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u="sng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Judaism</a:t>
                      </a:r>
                      <a:endParaRPr lang="en-US" sz="180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Content: </a:t>
                      </a: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Unit 1. Beliefs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 Teachings, </a:t>
                      </a:r>
                      <a:endParaRPr lang="en-US" sz="16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Unit 2. Practices</a:t>
                      </a:r>
                      <a:endParaRPr lang="en-US" sz="160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Assessment: Exam (50 mins</a:t>
                      </a:r>
                      <a:r>
                        <a:rPr lang="en-GB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2 questions -  51 marks</a:t>
                      </a:r>
                      <a:endParaRPr lang="en-US" sz="1600" b="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444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Paper 3 - Philosophy</a:t>
                      </a:r>
                      <a:r>
                        <a:rPr lang="en-US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 Ethics (25%)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u="sng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Catholic Christianity</a:t>
                      </a:r>
                      <a:endParaRPr lang="en-US" sz="1600" b="1" u="sng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Content: </a:t>
                      </a: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Unit 1.  </a:t>
                      </a:r>
                      <a:r>
                        <a:rPr lang="en-US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Existence </a:t>
                      </a:r>
                      <a:r>
                        <a:rPr lang="en-US" sz="16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 God,</a:t>
                      </a:r>
                      <a:r>
                        <a:rPr lang="en-US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6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Unit 2.  Relationships </a:t>
                      </a:r>
                      <a:r>
                        <a:rPr lang="en-US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 Families in the 21</a:t>
                      </a:r>
                      <a:r>
                        <a:rPr lang="en-US" sz="160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</a:t>
                      </a:r>
                      <a:r>
                        <a:rPr lang="en-US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century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Assessment: Exam (50 mins</a:t>
                      </a:r>
                      <a:r>
                        <a:rPr lang="en-GB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 2 questions - 51 marks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GB" sz="16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6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NB Each question on the whole course has four parts A-D</a:t>
                      </a:r>
                      <a:endParaRPr lang="en-GB" sz="1600" b="1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38592" y="168457"/>
            <a:ext cx="86442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u="sng" dirty="0" smtClean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Religious Studies GCSE </a:t>
            </a:r>
            <a:r>
              <a:rPr lang="en-US" sz="2800" b="1" u="sng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Specification </a:t>
            </a:r>
            <a:r>
              <a:rPr lang="en-US" sz="2800" b="1" u="sng" dirty="0" smtClean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A:</a:t>
            </a:r>
          </a:p>
          <a:p>
            <a:pPr defTabSz="457200"/>
            <a:r>
              <a:rPr lang="en-US" sz="2800" b="1" u="sng" dirty="0" smtClean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Full Course overview</a:t>
            </a:r>
            <a:endParaRPr lang="en-US" sz="2800" b="1" u="sng" dirty="0">
              <a:solidFill>
                <a:srgbClr val="C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2526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0314" y="188640"/>
            <a:ext cx="9715877" cy="93610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en-GB" sz="3200" b="1" u="sng" dirty="0" smtClean="0"/>
              <a:t>The different kinds of questions and how pupils should respond</a:t>
            </a:r>
            <a:endParaRPr lang="en-GB" sz="3200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392" y="1196752"/>
            <a:ext cx="5386917" cy="495746"/>
          </a:xfrm>
          <a:solidFill>
            <a:srgbClr val="A5301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AO1			50%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772817"/>
            <a:ext cx="5386917" cy="4968551"/>
          </a:xfrm>
          <a:solidFill>
            <a:srgbClr val="E1CDCC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sz="2400" b="1" dirty="0" smtClean="0"/>
              <a:t>A) Knowledge; asking pupils to give three simple reasons points or beliefs abut a topic	</a:t>
            </a:r>
            <a:r>
              <a:rPr lang="en-GB" sz="2400" b="1" dirty="0" smtClean="0">
                <a:solidFill>
                  <a:srgbClr val="FF0000"/>
                </a:solidFill>
              </a:rPr>
              <a:t>(3 Marks)</a:t>
            </a:r>
          </a:p>
          <a:p>
            <a:r>
              <a:rPr lang="en-GB" sz="2400" b="1" dirty="0" smtClean="0"/>
              <a:t>B) Knowledge and understanding; asking pupils to provide two explained reasons, points or beliefs about a topic    </a:t>
            </a:r>
            <a:r>
              <a:rPr lang="en-GB" sz="2400" b="1" dirty="0" smtClean="0">
                <a:solidFill>
                  <a:srgbClr val="FF0000"/>
                </a:solidFill>
              </a:rPr>
              <a:t>(4 marks)</a:t>
            </a:r>
          </a:p>
          <a:p>
            <a:r>
              <a:rPr lang="en-GB" sz="2400" b="1" dirty="0" smtClean="0"/>
              <a:t>C) Knowledge and understanding; asking pupils to provide two explained reasons, points or beliefs about a topic including a source (quote) to support one reason. </a:t>
            </a:r>
            <a:r>
              <a:rPr lang="en-GB" sz="2400" b="1" dirty="0" smtClean="0">
                <a:solidFill>
                  <a:srgbClr val="FF0000"/>
                </a:solidFill>
              </a:rPr>
              <a:t>(5  Marks)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92012" y="1196752"/>
            <a:ext cx="5389033" cy="495746"/>
          </a:xfrm>
          <a:solidFill>
            <a:srgbClr val="A5301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AO2				50%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93368" y="1772817"/>
            <a:ext cx="5389033" cy="4968551"/>
          </a:xfrm>
          <a:solidFill>
            <a:srgbClr val="E1CDCC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GB" sz="2400" b="1" dirty="0" smtClean="0"/>
              <a:t>D) Analysing and evaluating; asking pupils to create a short essay, looking at both sides of an issue, appraising the reasons given for each side and providing a conclusion that gives their justified opinion. </a:t>
            </a:r>
            <a:r>
              <a:rPr lang="en-GB" sz="2400" b="1" dirty="0"/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(12 marks) (+3 marks SPAG)</a:t>
            </a:r>
          </a:p>
        </p:txBody>
      </p:sp>
    </p:spTree>
    <p:extLst>
      <p:ext uri="{BB962C8B-B14F-4D97-AF65-F5344CB8AC3E}">
        <p14:creationId xmlns:p14="http://schemas.microsoft.com/office/powerpoint/2010/main" val="127320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5177" y="1607127"/>
            <a:ext cx="3576059" cy="1114935"/>
          </a:xfrm>
        </p:spPr>
        <p:txBody>
          <a:bodyPr/>
          <a:lstStyle/>
          <a:p>
            <a:r>
              <a:rPr lang="en-GB" b="1" dirty="0" smtClean="0"/>
              <a:t>English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687" y="2722062"/>
            <a:ext cx="2883332" cy="1126283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Mr McGuire</a:t>
            </a:r>
          </a:p>
          <a:p>
            <a:r>
              <a:rPr lang="en-GB" sz="2400" b="1" dirty="0" smtClean="0"/>
              <a:t>Head of English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57431" y="4532060"/>
            <a:ext cx="8788798" cy="15696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Frequently asked questions: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/>
              <a:t>How are the English GCSE’s different?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/>
              <a:t>What is currently in place for Year 11 English students?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/>
              <a:t>How can I help my child to revise?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54" y="110837"/>
            <a:ext cx="4249299" cy="410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2925" cy="5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2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Papers and dates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393" y="1196752"/>
            <a:ext cx="10300421" cy="639762"/>
          </a:xfrm>
          <a:solidFill>
            <a:srgbClr val="A5301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GCSE English Literature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5807" y="274638"/>
            <a:ext cx="10972800" cy="778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 smtClean="0"/>
              <a:t>Where pupils are at</a:t>
            </a:r>
            <a:endParaRPr lang="en-GB" b="1" dirty="0"/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609600" y="1196752"/>
            <a:ext cx="5389033" cy="639762"/>
          </a:xfrm>
          <a:prstGeom prst="rect">
            <a:avLst/>
          </a:prstGeom>
          <a:solidFill>
            <a:srgbClr val="A5301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bg1"/>
                </a:solidFill>
              </a:rPr>
              <a:t>GCSE Religious Studies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09600" y="1916832"/>
            <a:ext cx="10314214" cy="3816424"/>
          </a:xfrm>
          <a:prstGeom prst="rect">
            <a:avLst/>
          </a:prstGeom>
          <a:solidFill>
            <a:srgbClr val="E1CDCC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Paper 3: Completed at the end of Year 9 (Year 9 Exam)</a:t>
            </a:r>
          </a:p>
          <a:p>
            <a:r>
              <a:rPr lang="en-GB" sz="2400" b="1" dirty="0" smtClean="0"/>
              <a:t>Paper 1: Completed during Year 10 ( Year 10 Mock exam)</a:t>
            </a:r>
          </a:p>
          <a:p>
            <a:r>
              <a:rPr lang="en-GB" sz="2400" b="1" dirty="0" smtClean="0"/>
              <a:t>Paper 2: Completed at the end of Year 10 and first term of Year 11 (Year 11 mock exam)</a:t>
            </a:r>
          </a:p>
          <a:p>
            <a:r>
              <a:rPr lang="en-GB" sz="2400" b="1" dirty="0" smtClean="0"/>
              <a:t>Course now completed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4092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Papers and dates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393" y="1196752"/>
            <a:ext cx="10300421" cy="639762"/>
          </a:xfrm>
          <a:solidFill>
            <a:srgbClr val="A5301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GCSE English Literature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5807" y="274638"/>
            <a:ext cx="10972800" cy="778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smtClean="0"/>
              <a:t>Papers and dates</a:t>
            </a:r>
            <a:endParaRPr lang="en-GB" b="1" dirty="0"/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609600" y="1196752"/>
            <a:ext cx="5389033" cy="639762"/>
          </a:xfrm>
          <a:prstGeom prst="rect">
            <a:avLst/>
          </a:prstGeom>
          <a:solidFill>
            <a:srgbClr val="A5301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bg1"/>
                </a:solidFill>
              </a:rPr>
              <a:t>GCSE Religious Studies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09600" y="1916832"/>
            <a:ext cx="10314214" cy="3816424"/>
          </a:xfrm>
          <a:prstGeom prst="rect">
            <a:avLst/>
          </a:prstGeom>
          <a:solidFill>
            <a:srgbClr val="E1CDCC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b="1" dirty="0" smtClean="0"/>
          </a:p>
          <a:p>
            <a:r>
              <a:rPr lang="en-GB" sz="2400" b="1" dirty="0" smtClean="0"/>
              <a:t>Paper 1 	13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May PM  (1 Hour 45 mins)</a:t>
            </a:r>
          </a:p>
          <a:p>
            <a:r>
              <a:rPr lang="en-GB" sz="2400" b="1" dirty="0" smtClean="0"/>
              <a:t>Paper 2 	20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May AM (50 mins)	</a:t>
            </a:r>
          </a:p>
          <a:p>
            <a:r>
              <a:rPr lang="en-GB" sz="2400" b="1" dirty="0" smtClean="0"/>
              <a:t>Paper 3	23</a:t>
            </a:r>
            <a:r>
              <a:rPr lang="en-GB" sz="2400" b="1" baseline="30000" dirty="0" smtClean="0"/>
              <a:t>rd</a:t>
            </a:r>
            <a:r>
              <a:rPr lang="en-GB" sz="2400" b="1" dirty="0" smtClean="0"/>
              <a:t> May	PM (50 mins)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6624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Papers and dates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393" y="1196752"/>
            <a:ext cx="10300421" cy="639762"/>
          </a:xfrm>
          <a:solidFill>
            <a:srgbClr val="A5301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GCSE English Literature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5807" y="274638"/>
            <a:ext cx="10972800" cy="778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 smtClean="0"/>
              <a:t>Other important dates</a:t>
            </a:r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609600" y="1196752"/>
            <a:ext cx="5389033" cy="639762"/>
          </a:xfrm>
          <a:prstGeom prst="rect">
            <a:avLst/>
          </a:prstGeom>
          <a:solidFill>
            <a:srgbClr val="A5301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bg1"/>
                </a:solidFill>
              </a:rPr>
              <a:t>GCSE Religious Studies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09600" y="1916832"/>
            <a:ext cx="10314214" cy="3816424"/>
          </a:xfrm>
          <a:prstGeom prst="rect">
            <a:avLst/>
          </a:prstGeom>
          <a:solidFill>
            <a:srgbClr val="E1CDCC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None/>
              <a:defRPr/>
            </a:pPr>
            <a:endParaRPr lang="en-GB" sz="2400" b="1" dirty="0" smtClean="0"/>
          </a:p>
          <a:p>
            <a:pPr>
              <a:spcBef>
                <a:spcPts val="0"/>
              </a:spcBef>
              <a:buClrTx/>
              <a:defRPr/>
            </a:pPr>
            <a:r>
              <a:rPr lang="en-GB" sz="2400" b="1" dirty="0" smtClean="0"/>
              <a:t>Paper 3 		Unit 1. </a:t>
            </a:r>
            <a:r>
              <a:rPr lang="en-US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Existence of God, 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r>
              <a:rPr lang="en-US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	               		Unit 2. Relationships and Families in the 21</a:t>
            </a:r>
            <a:r>
              <a:rPr lang="en-US" sz="2400" b="1" baseline="30000" dirty="0" smtClean="0"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sz="2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 century</a:t>
            </a:r>
          </a:p>
          <a:p>
            <a:r>
              <a:rPr lang="en-GB" sz="2400" b="1" dirty="0" smtClean="0"/>
              <a:t>Practice exam W/b 14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January in class</a:t>
            </a:r>
          </a:p>
          <a:p>
            <a:r>
              <a:rPr lang="en-GB" sz="2400" b="1" dirty="0" smtClean="0"/>
              <a:t>Paper 1 		Unit 1. Beliefs and teachings </a:t>
            </a:r>
          </a:p>
          <a:p>
            <a:pPr marL="0" indent="0">
              <a:buNone/>
            </a:pPr>
            <a:r>
              <a:rPr lang="en-GB" sz="2400" b="1" dirty="0" smtClean="0"/>
              <a:t>	                 	Unit 2. Practices.</a:t>
            </a:r>
          </a:p>
          <a:p>
            <a:r>
              <a:rPr lang="en-GB" sz="2400" b="1" dirty="0" smtClean="0"/>
              <a:t>Practice </a:t>
            </a:r>
            <a:r>
              <a:rPr lang="en-GB" sz="2400" b="1" dirty="0"/>
              <a:t>exam W/b </a:t>
            </a:r>
            <a:r>
              <a:rPr lang="en-GB" sz="2400" b="1" dirty="0" smtClean="0"/>
              <a:t>25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February in </a:t>
            </a:r>
            <a:r>
              <a:rPr lang="en-GB" sz="2400" b="1" dirty="0"/>
              <a:t>class</a:t>
            </a:r>
          </a:p>
          <a:p>
            <a:pPr marL="0" indent="0">
              <a:buNone/>
            </a:pPr>
            <a:endParaRPr lang="en-GB" sz="2400" b="1" dirty="0" smtClean="0"/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9485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Papers and dates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393" y="1196752"/>
            <a:ext cx="10300421" cy="639762"/>
          </a:xfrm>
          <a:solidFill>
            <a:srgbClr val="A5301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GCSE English Literature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5807" y="274638"/>
            <a:ext cx="10972800" cy="778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 smtClean="0"/>
              <a:t>What Pupils need to do</a:t>
            </a:r>
            <a:endParaRPr lang="en-GB" b="1" dirty="0"/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609600" y="1196752"/>
            <a:ext cx="5389033" cy="639762"/>
          </a:xfrm>
          <a:prstGeom prst="rect">
            <a:avLst/>
          </a:prstGeom>
          <a:solidFill>
            <a:srgbClr val="A5301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bg1"/>
                </a:solidFill>
              </a:rPr>
              <a:t>GCSE Religious Studies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09600" y="1916832"/>
            <a:ext cx="10314214" cy="4369668"/>
          </a:xfrm>
          <a:prstGeom prst="rect">
            <a:avLst/>
          </a:prstGeom>
          <a:solidFill>
            <a:srgbClr val="E1CDCC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Use Revision guide (available from school) </a:t>
            </a:r>
            <a:r>
              <a:rPr lang="en-GB" sz="2400" b="1" i="1" dirty="0" smtClean="0"/>
              <a:t>Religious Studies: Catholic Christianity specification A </a:t>
            </a:r>
            <a:r>
              <a:rPr lang="en-GB" sz="2400" b="1" dirty="0" smtClean="0"/>
              <a:t>(Victor W </a:t>
            </a:r>
            <a:r>
              <a:rPr lang="en-GB" sz="2400" b="1" dirty="0" err="1" smtClean="0"/>
              <a:t>Watton</a:t>
            </a:r>
            <a:r>
              <a:rPr lang="en-GB" sz="2400" b="1" dirty="0" smtClean="0"/>
              <a:t>) Hodder £7:80</a:t>
            </a:r>
          </a:p>
          <a:p>
            <a:r>
              <a:rPr lang="en-GB" sz="2400" b="1" dirty="0" smtClean="0"/>
              <a:t>Use notes in exercise books.</a:t>
            </a:r>
          </a:p>
          <a:p>
            <a:r>
              <a:rPr lang="en-GB" sz="2400" b="1" dirty="0" smtClean="0"/>
              <a:t>Text book with questions available on </a:t>
            </a:r>
            <a:r>
              <a:rPr lang="en-GB" sz="2400" b="1" dirty="0" err="1" smtClean="0"/>
              <a:t>Kerboodle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Other resources available on </a:t>
            </a:r>
            <a:r>
              <a:rPr lang="en-GB" sz="2400" b="1" dirty="0"/>
              <a:t>the internet </a:t>
            </a:r>
            <a:r>
              <a:rPr lang="en-GB" sz="2400" b="1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en-GB" sz="2400" b="1" dirty="0" smtClean="0">
                <a:solidFill>
                  <a:srgbClr val="002060"/>
                </a:solidFill>
                <a:hlinkClick r:id="rId2"/>
              </a:rPr>
              <a:t>qualifications.pearson.com/en/qualifications/edexcel-gcses/religious-studies-a-2016.html#tab-0</a:t>
            </a:r>
            <a:endParaRPr lang="en-GB" sz="2400" b="1" dirty="0">
              <a:solidFill>
                <a:srgbClr val="002060"/>
              </a:solidFill>
            </a:endParaRPr>
          </a:p>
          <a:p>
            <a:endParaRPr lang="en-GB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400" b="1" dirty="0"/>
          </a:p>
          <a:p>
            <a:r>
              <a:rPr lang="en-GB" sz="2400" b="1" dirty="0" smtClean="0"/>
              <a:t>Actively revise: Make mind maps, create questions, do practice questions , create presentations, make prompt cards.</a:t>
            </a:r>
          </a:p>
          <a:p>
            <a:r>
              <a:rPr lang="en-GB" sz="2400" b="1" dirty="0" smtClean="0">
                <a:solidFill>
                  <a:srgbClr val="7030A0"/>
                </a:solidFill>
              </a:rPr>
              <a:t>Targeted support for underachieving pupils Monday evenings.</a:t>
            </a:r>
          </a:p>
          <a:p>
            <a:endParaRPr lang="en-GB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514" y="614701"/>
            <a:ext cx="1763486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380012" y="2873932"/>
            <a:ext cx="281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ISBN 978-1-210-40480-9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9795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Science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Mr Humphreys</a:t>
            </a:r>
          </a:p>
          <a:p>
            <a:r>
              <a:rPr lang="en-GB" sz="2800" b="1" dirty="0" smtClean="0"/>
              <a:t>Head of Science</a:t>
            </a:r>
            <a:endParaRPr lang="en-GB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2925" cy="5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2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870" y="615602"/>
            <a:ext cx="10972800" cy="1143000"/>
          </a:xfrm>
        </p:spPr>
        <p:txBody>
          <a:bodyPr/>
          <a:lstStyle/>
          <a:p>
            <a:r>
              <a:rPr lang="en-GB" b="1" u="sng" dirty="0" smtClean="0"/>
              <a:t>New Science GCSE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65" y="1122204"/>
            <a:ext cx="10972800" cy="498765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800" b="1" dirty="0" smtClean="0"/>
          </a:p>
          <a:p>
            <a:r>
              <a:rPr lang="en-GB" sz="2800" b="1" dirty="0" smtClean="0"/>
              <a:t>Following 1-9 grading method</a:t>
            </a:r>
          </a:p>
          <a:p>
            <a:r>
              <a:rPr lang="en-GB" sz="2800" b="1" dirty="0" smtClean="0"/>
              <a:t>No more controlled assessment (previously worth 25%)</a:t>
            </a:r>
          </a:p>
          <a:p>
            <a:r>
              <a:rPr lang="en-GB" sz="2800" b="1" dirty="0" smtClean="0"/>
              <a:t>15% of each exam paper is based on a series of ‘required practicals’ for each respective Science</a:t>
            </a:r>
          </a:p>
          <a:p>
            <a:r>
              <a:rPr lang="en-GB" sz="2800" b="1" dirty="0" smtClean="0"/>
              <a:t>Foundation or Higher tier entry (max level 5 for F paper)</a:t>
            </a:r>
          </a:p>
          <a:p>
            <a:r>
              <a:rPr lang="en-GB" sz="2800" b="1" dirty="0" smtClean="0"/>
              <a:t>Triple Science or Combined Science Trilogy</a:t>
            </a:r>
          </a:p>
          <a:p>
            <a:r>
              <a:rPr lang="en-GB" sz="2800" b="1" dirty="0" smtClean="0"/>
              <a:t>Combined Science Synergy – set 11a5 only</a:t>
            </a:r>
          </a:p>
          <a:p>
            <a:r>
              <a:rPr lang="en-GB" sz="2800" b="1" dirty="0" smtClean="0"/>
              <a:t>New ‘weighting’ applied to the types of questions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27174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160" y="630196"/>
            <a:ext cx="10972800" cy="1143000"/>
          </a:xfrm>
        </p:spPr>
        <p:txBody>
          <a:bodyPr/>
          <a:lstStyle/>
          <a:p>
            <a:r>
              <a:rPr lang="en-GB" b="1" u="sng" dirty="0" smtClean="0"/>
              <a:t>Required </a:t>
            </a:r>
            <a:r>
              <a:rPr lang="en-GB" b="1" u="sng" dirty="0" err="1" smtClean="0"/>
              <a:t>Practicals</a:t>
            </a:r>
            <a:r>
              <a:rPr lang="en-GB" b="1" u="sng" dirty="0" smtClean="0"/>
              <a:t> – worth 15%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20" y="1834083"/>
            <a:ext cx="10972800" cy="4525963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Combined Science:</a:t>
            </a:r>
          </a:p>
          <a:p>
            <a:r>
              <a:rPr lang="en-GB" sz="2800" b="1" dirty="0" smtClean="0"/>
              <a:t>7 required </a:t>
            </a:r>
            <a:r>
              <a:rPr lang="en-GB" sz="2800" b="1" dirty="0" err="1" smtClean="0"/>
              <a:t>practicals</a:t>
            </a:r>
            <a:r>
              <a:rPr lang="en-GB" sz="2800" b="1" dirty="0" smtClean="0"/>
              <a:t> in each respective Science</a:t>
            </a:r>
          </a:p>
          <a:p>
            <a:endParaRPr lang="en-GB" sz="2800" b="1" dirty="0"/>
          </a:p>
          <a:p>
            <a:r>
              <a:rPr lang="en-GB" sz="2800" b="1" dirty="0" smtClean="0"/>
              <a:t>Triple Science:</a:t>
            </a:r>
          </a:p>
          <a:p>
            <a:r>
              <a:rPr lang="en-GB" sz="2800" b="1" dirty="0" smtClean="0"/>
              <a:t>8 required </a:t>
            </a:r>
            <a:r>
              <a:rPr lang="en-GB" sz="2800" b="1" dirty="0" err="1" smtClean="0"/>
              <a:t>practicals</a:t>
            </a:r>
            <a:r>
              <a:rPr lang="en-GB" sz="2800" b="1" dirty="0" smtClean="0"/>
              <a:t> in each respective Science</a:t>
            </a:r>
          </a:p>
          <a:p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33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54" y="644051"/>
            <a:ext cx="11521280" cy="1143000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Required </a:t>
            </a:r>
            <a:r>
              <a:rPr lang="en-GB" b="1" u="sng" dirty="0"/>
              <a:t>P</a:t>
            </a:r>
            <a:r>
              <a:rPr lang="en-GB" b="1" u="sng" dirty="0" smtClean="0"/>
              <a:t>ractical – example question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764" y="1385141"/>
            <a:ext cx="9098432" cy="518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63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05" y="1388644"/>
            <a:ext cx="9442065" cy="175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83905" y="652040"/>
            <a:ext cx="11521280" cy="1143000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Required </a:t>
            </a:r>
            <a:r>
              <a:rPr lang="en-GB" b="1" u="sng" dirty="0"/>
              <a:t>P</a:t>
            </a:r>
            <a:r>
              <a:rPr lang="en-GB" b="1" u="sng" dirty="0" smtClean="0"/>
              <a:t>ractical – example question</a:t>
            </a:r>
            <a:endParaRPr lang="en-GB" b="1" u="sng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918" y="3282071"/>
            <a:ext cx="8957116" cy="31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20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41678" y="675206"/>
            <a:ext cx="11521280" cy="1143000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Required </a:t>
            </a:r>
            <a:r>
              <a:rPr lang="en-GB" b="1" u="sng" dirty="0"/>
              <a:t>P</a:t>
            </a:r>
            <a:r>
              <a:rPr lang="en-GB" b="1" u="sng" dirty="0" smtClean="0"/>
              <a:t>ractical – example question</a:t>
            </a:r>
            <a:endParaRPr lang="en-GB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48" y="1818206"/>
            <a:ext cx="11713301" cy="479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3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668" y="1"/>
            <a:ext cx="6971056" cy="680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2925" cy="5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16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090" y="1463230"/>
            <a:ext cx="11905323" cy="1329011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Deadline for entries – 21</a:t>
            </a:r>
            <a:r>
              <a:rPr lang="en-GB" sz="2800" b="1" baseline="30000" dirty="0" smtClean="0"/>
              <a:t>st</a:t>
            </a:r>
            <a:r>
              <a:rPr lang="en-GB" sz="2800" b="1" dirty="0" smtClean="0"/>
              <a:t> April</a:t>
            </a:r>
          </a:p>
          <a:p>
            <a:r>
              <a:rPr lang="en-GB" sz="2800" b="1" dirty="0" smtClean="0"/>
              <a:t>Second mock exam in March (full paper 2 exam)</a:t>
            </a:r>
          </a:p>
          <a:p>
            <a:pPr marL="0" indent="0">
              <a:buNone/>
            </a:pPr>
            <a:endParaRPr lang="en-GB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69388" y="652750"/>
            <a:ext cx="11521280" cy="1143000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Higher or Foundation </a:t>
            </a:r>
            <a:r>
              <a:rPr lang="en-GB" b="1" u="sng" dirty="0"/>
              <a:t>T</a:t>
            </a:r>
            <a:r>
              <a:rPr lang="en-GB" b="1" u="sng" dirty="0" smtClean="0"/>
              <a:t>ier</a:t>
            </a:r>
            <a:endParaRPr lang="en-GB" b="1" u="sng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206" y="2579585"/>
            <a:ext cx="8075019" cy="400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1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2572"/>
              </p:ext>
            </p:extLst>
          </p:nvPr>
        </p:nvGraphicFramePr>
        <p:xfrm>
          <a:off x="639233" y="1474881"/>
          <a:ext cx="11042151" cy="412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717"/>
                <a:gridCol w="3680717"/>
                <a:gridCol w="3680717"/>
              </a:tblGrid>
              <a:tr h="587148"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Triple Science</a:t>
                      </a:r>
                      <a:endParaRPr lang="en-GB" sz="2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Combined Science</a:t>
                      </a:r>
                      <a:endParaRPr lang="en-GB" sz="2800" b="1" dirty="0"/>
                    </a:p>
                  </a:txBody>
                  <a:tcPr marL="121920" marR="121920"/>
                </a:tc>
              </a:tr>
              <a:tr h="94342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Number of  GCSEs</a:t>
                      </a:r>
                      <a:r>
                        <a:rPr lang="en-GB" sz="2800" b="1" baseline="0" dirty="0" smtClean="0"/>
                        <a:t> awarded</a:t>
                      </a:r>
                      <a:endParaRPr lang="en-GB" sz="2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</a:t>
                      </a:r>
                      <a:endParaRPr lang="en-GB" sz="2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</a:t>
                      </a:r>
                      <a:endParaRPr lang="en-GB" sz="2800" b="1" dirty="0"/>
                    </a:p>
                  </a:txBody>
                  <a:tcPr marL="121920" marR="121920"/>
                </a:tc>
              </a:tr>
              <a:tr h="82575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Number of exams sat</a:t>
                      </a:r>
                      <a:endParaRPr lang="en-GB" sz="2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 marL="121920" marR="121920"/>
                </a:tc>
              </a:tr>
              <a:tr h="82575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Time per exam</a:t>
                      </a:r>
                      <a:endParaRPr lang="en-GB" sz="2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 hr 45 min</a:t>
                      </a:r>
                      <a:endParaRPr lang="en-GB" sz="2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 hr 15 min</a:t>
                      </a:r>
                      <a:endParaRPr lang="en-GB" sz="2800" b="1" dirty="0"/>
                    </a:p>
                  </a:txBody>
                  <a:tcPr marL="121920" marR="121920"/>
                </a:tc>
              </a:tr>
              <a:tr h="82575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Total topics</a:t>
                      </a:r>
                      <a:r>
                        <a:rPr lang="en-GB" sz="2800" b="1" baseline="0" dirty="0" smtClean="0"/>
                        <a:t> studied</a:t>
                      </a:r>
                      <a:endParaRPr lang="en-GB" sz="28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26</a:t>
                      </a:r>
                      <a:r>
                        <a:rPr lang="en-GB" sz="2800" b="1" dirty="0"/>
                        <a:t>*</a:t>
                      </a:r>
                      <a:endParaRPr lang="en-GB" sz="2800" b="1" dirty="0" smtClean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24</a:t>
                      </a:r>
                      <a:endParaRPr lang="en-GB" sz="2800" b="1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98457" y="616341"/>
            <a:ext cx="11521280" cy="1143000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Comparing Triple with Combined Science</a:t>
            </a:r>
            <a:endParaRPr lang="en-GB" b="1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9233" y="5693117"/>
            <a:ext cx="11042151" cy="9432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 smtClean="0"/>
              <a:t>* Some additional content within each topic is ‘Triple Science only’</a:t>
            </a:r>
          </a:p>
        </p:txBody>
      </p:sp>
    </p:spTree>
    <p:extLst>
      <p:ext uri="{BB962C8B-B14F-4D97-AF65-F5344CB8AC3E}">
        <p14:creationId xmlns:p14="http://schemas.microsoft.com/office/powerpoint/2010/main" val="12913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385" y="1422399"/>
            <a:ext cx="11329988" cy="5138057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Small cohort of students following the ‘Synergy’ route.</a:t>
            </a:r>
          </a:p>
          <a:p>
            <a:r>
              <a:rPr lang="en-GB" sz="2800" b="1" dirty="0" smtClean="0"/>
              <a:t>Students in 11a5 </a:t>
            </a:r>
          </a:p>
          <a:p>
            <a:r>
              <a:rPr lang="en-GB" sz="2800" b="1" dirty="0" smtClean="0"/>
              <a:t>This course combines different elements of Biology, Chemistry and Physics into topics.</a:t>
            </a:r>
          </a:p>
          <a:p>
            <a:r>
              <a:rPr lang="en-GB" sz="2800" b="1" dirty="0" smtClean="0"/>
              <a:t>‘Building blocks’ covers ‘cells’, ‘sub-atomic particles’ and ‘the particle model of matter’.</a:t>
            </a:r>
          </a:p>
          <a:p>
            <a:r>
              <a:rPr lang="en-GB" sz="2800" b="1" dirty="0" smtClean="0"/>
              <a:t>There are four exams, each one lasting 1 hr 45 mins.</a:t>
            </a:r>
            <a:endParaRPr lang="en-GB" sz="2800" b="1" dirty="0"/>
          </a:p>
          <a:p>
            <a:r>
              <a:rPr lang="en-GB" sz="2800" b="1" dirty="0" smtClean="0"/>
              <a:t>Question styles include multiple choice, structured, closed and open short answer questions.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68726" y="641964"/>
            <a:ext cx="11521280" cy="1143000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Combined Science Synergy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51893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919" y="618310"/>
            <a:ext cx="10972800" cy="850273"/>
          </a:xfrm>
        </p:spPr>
        <p:txBody>
          <a:bodyPr/>
          <a:lstStyle/>
          <a:p>
            <a:r>
              <a:rPr lang="en-GB" b="1" u="sng" dirty="0" smtClean="0"/>
              <a:t>How you can support us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1343681"/>
            <a:ext cx="11346873" cy="5167955"/>
          </a:xfrm>
        </p:spPr>
        <p:txBody>
          <a:bodyPr>
            <a:normAutofit fontScale="92500"/>
          </a:bodyPr>
          <a:lstStyle/>
          <a:p>
            <a:r>
              <a:rPr lang="en-GB" sz="2600" b="1" dirty="0" smtClean="0"/>
              <a:t>Get a revision guide – ISBN numbers on next slide</a:t>
            </a:r>
            <a:endParaRPr lang="en-GB" sz="2600" b="1" dirty="0"/>
          </a:p>
          <a:p>
            <a:r>
              <a:rPr lang="en-GB" sz="2600" b="1" dirty="0"/>
              <a:t>Help your child to set up a revision timetable (one can be found at </a:t>
            </a:r>
            <a:r>
              <a:rPr lang="en-GB" sz="2600" b="1" dirty="0">
                <a:solidFill>
                  <a:schemeClr val="tx1"/>
                </a:solidFill>
                <a:hlinkClick r:id="rId2"/>
              </a:rPr>
              <a:t>https://www.thestudentroom.co.uk/g/planner</a:t>
            </a:r>
            <a:r>
              <a:rPr lang="en-GB" sz="2600" b="1" dirty="0">
                <a:solidFill>
                  <a:schemeClr val="tx1"/>
                </a:solidFill>
              </a:rPr>
              <a:t>).</a:t>
            </a:r>
          </a:p>
          <a:p>
            <a:r>
              <a:rPr lang="en-GB" sz="2600" b="1" dirty="0" smtClean="0"/>
              <a:t>Use sites such as </a:t>
            </a:r>
            <a:r>
              <a:rPr lang="en-GB" sz="2600" b="1" dirty="0" err="1" smtClean="0"/>
              <a:t>bbc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bitesize</a:t>
            </a:r>
            <a:r>
              <a:rPr lang="en-GB" sz="2600" b="1" dirty="0" smtClean="0"/>
              <a:t>, the student room, </a:t>
            </a:r>
            <a:r>
              <a:rPr lang="en-GB" sz="2600" b="1" dirty="0" err="1" smtClean="0"/>
              <a:t>seneca</a:t>
            </a:r>
            <a:r>
              <a:rPr lang="en-GB" sz="2600" b="1" dirty="0" smtClean="0"/>
              <a:t>, GCSE pod (download the app on their phone) and </a:t>
            </a:r>
            <a:r>
              <a:rPr lang="en-GB" sz="2600" b="1" dirty="0" err="1" smtClean="0"/>
              <a:t>CenturyTech</a:t>
            </a:r>
            <a:r>
              <a:rPr lang="en-GB" sz="2600" b="1" dirty="0" smtClean="0"/>
              <a:t> (more information this evening) Use </a:t>
            </a:r>
            <a:r>
              <a:rPr lang="en-GB" sz="2600" b="1" dirty="0" err="1"/>
              <a:t>CenturyTech</a:t>
            </a:r>
            <a:r>
              <a:rPr lang="en-GB" sz="2600" b="1" dirty="0"/>
              <a:t> – more information this evening</a:t>
            </a:r>
          </a:p>
          <a:p>
            <a:r>
              <a:rPr lang="en-GB" sz="2600" b="1" dirty="0"/>
              <a:t>Use YouTube channels, such as ‘</a:t>
            </a:r>
            <a:r>
              <a:rPr lang="en-GB" sz="2600" b="1" dirty="0" err="1"/>
              <a:t>myGCSEscience</a:t>
            </a:r>
            <a:r>
              <a:rPr lang="en-GB" sz="2600" b="1" dirty="0"/>
              <a:t>’ (choose AQA as the exam board), ‘doodle science’ (Physics) or ‘Science with Hazel’ (Biology and Chemistry at the moment</a:t>
            </a:r>
            <a:r>
              <a:rPr lang="en-GB" sz="2600" b="1" dirty="0" smtClean="0"/>
              <a:t>). </a:t>
            </a:r>
            <a:r>
              <a:rPr lang="en-GB" sz="2600" b="1" dirty="0" err="1" smtClean="0"/>
              <a:t>Malmesbury</a:t>
            </a:r>
            <a:r>
              <a:rPr lang="en-GB" sz="2600" b="1" dirty="0" smtClean="0"/>
              <a:t> science channel is great for revising required </a:t>
            </a:r>
            <a:r>
              <a:rPr lang="en-GB" sz="2600" b="1" dirty="0" err="1" smtClean="0"/>
              <a:t>practicals</a:t>
            </a:r>
            <a:r>
              <a:rPr lang="en-GB" sz="2600" b="1" dirty="0" smtClean="0"/>
              <a:t>.</a:t>
            </a:r>
            <a:endParaRPr lang="en-GB" sz="2600" b="1" dirty="0"/>
          </a:p>
          <a:p>
            <a:r>
              <a:rPr lang="en-GB" sz="2600" b="1" dirty="0" smtClean="0"/>
              <a:t>Encourage </a:t>
            </a:r>
            <a:r>
              <a:rPr lang="en-GB" sz="2600" b="1" dirty="0"/>
              <a:t>your child to attend any support sessions they are invited to</a:t>
            </a:r>
            <a:r>
              <a:rPr lang="en-GB" sz="2600" b="1" dirty="0" smtClean="0"/>
              <a:t>.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79347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919" y="618310"/>
            <a:ext cx="10972800" cy="850273"/>
          </a:xfrm>
        </p:spPr>
        <p:txBody>
          <a:bodyPr/>
          <a:lstStyle/>
          <a:p>
            <a:r>
              <a:rPr lang="en-GB" b="1" u="sng" dirty="0" smtClean="0"/>
              <a:t>Revision Guides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1343681"/>
            <a:ext cx="11443855" cy="5285719"/>
          </a:xfrm>
        </p:spPr>
        <p:txBody>
          <a:bodyPr>
            <a:normAutofit/>
          </a:bodyPr>
          <a:lstStyle/>
          <a:p>
            <a:r>
              <a:rPr lang="en-GB" sz="2600" b="1" dirty="0" smtClean="0"/>
              <a:t>CGP Revision Guides:</a:t>
            </a:r>
          </a:p>
          <a:p>
            <a:endParaRPr lang="en-GB" sz="2600" b="1" dirty="0"/>
          </a:p>
          <a:p>
            <a:endParaRPr lang="en-GB" sz="2600" b="1" dirty="0" smtClean="0"/>
          </a:p>
          <a:p>
            <a:pPr marL="0" indent="0">
              <a:buNone/>
            </a:pPr>
            <a:endParaRPr lang="en-GB" sz="2600" b="1" dirty="0"/>
          </a:p>
          <a:p>
            <a:endParaRPr lang="en-GB" sz="2600" b="1" dirty="0" smtClean="0"/>
          </a:p>
          <a:p>
            <a:r>
              <a:rPr lang="en-GB" sz="2600" b="1" dirty="0" smtClean="0"/>
              <a:t>GCSE Combined Science (Higher) – </a:t>
            </a:r>
            <a:r>
              <a:rPr lang="en-GB" sz="2600" b="1" dirty="0"/>
              <a:t>978-1782945598</a:t>
            </a:r>
            <a:endParaRPr lang="en-GB" sz="2600" b="1" dirty="0" smtClean="0"/>
          </a:p>
          <a:p>
            <a:r>
              <a:rPr lang="en-GB" sz="2600" b="1" dirty="0"/>
              <a:t>GCSE Combined </a:t>
            </a:r>
            <a:r>
              <a:rPr lang="en-GB" sz="2600" b="1" dirty="0" smtClean="0"/>
              <a:t>Science (Foundation</a:t>
            </a:r>
            <a:r>
              <a:rPr lang="en-GB" sz="2600" b="1" dirty="0"/>
              <a:t>) – </a:t>
            </a:r>
            <a:r>
              <a:rPr lang="en-GB" sz="2600" b="1" dirty="0" smtClean="0"/>
              <a:t>978-1782945604</a:t>
            </a:r>
          </a:p>
          <a:p>
            <a:endParaRPr lang="en-GB" sz="2600" b="1" dirty="0" smtClean="0"/>
          </a:p>
          <a:p>
            <a:r>
              <a:rPr lang="en-GB" sz="2600" b="1" dirty="0"/>
              <a:t>If a student is unsure about their tier of entry they should speak to their teacher before ordering the revision guide</a:t>
            </a:r>
          </a:p>
          <a:p>
            <a:pPr marL="0" indent="0">
              <a:buNone/>
            </a:pPr>
            <a:endParaRPr lang="en-GB" sz="26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14019"/>
              </p:ext>
            </p:extLst>
          </p:nvPr>
        </p:nvGraphicFramePr>
        <p:xfrm>
          <a:off x="1089901" y="1925012"/>
          <a:ext cx="81280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600" b="1" dirty="0" smtClean="0"/>
                        <a:t>Triple</a:t>
                      </a:r>
                      <a:r>
                        <a:rPr lang="en-GB" sz="2600" b="1" baseline="0" dirty="0" smtClean="0"/>
                        <a:t> Science</a:t>
                      </a:r>
                      <a:endParaRPr lang="en-GB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b="1" dirty="0" smtClean="0"/>
                        <a:t>ISBN number</a:t>
                      </a:r>
                      <a:endParaRPr lang="en-GB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b="1" dirty="0" smtClean="0"/>
                        <a:t>GCSE Biology</a:t>
                      </a:r>
                      <a:endParaRPr lang="en-GB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b="1" dirty="0" smtClean="0">
                          <a:effectLst/>
                        </a:rPr>
                        <a:t>978-1782945567</a:t>
                      </a:r>
                      <a:endParaRPr lang="en-GB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b="1" dirty="0" smtClean="0"/>
                        <a:t>GCSE Chemistry</a:t>
                      </a:r>
                      <a:endParaRPr lang="en-GB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b="1" dirty="0" smtClean="0">
                          <a:effectLst/>
                        </a:rPr>
                        <a:t>978-1782945574</a:t>
                      </a:r>
                      <a:endParaRPr lang="en-GB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600" b="1" dirty="0" smtClean="0"/>
                        <a:t>GCSE Physics</a:t>
                      </a:r>
                      <a:endParaRPr lang="en-GB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600" b="1" dirty="0" smtClean="0">
                          <a:effectLst/>
                        </a:rPr>
                        <a:t>978-1782945581</a:t>
                      </a:r>
                      <a:endParaRPr lang="en-GB" sz="2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65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62892" y="618311"/>
            <a:ext cx="8229600" cy="850273"/>
          </a:xfrm>
        </p:spPr>
        <p:txBody>
          <a:bodyPr/>
          <a:lstStyle/>
          <a:p>
            <a:r>
              <a:rPr lang="en-GB" b="1" u="sng" dirty="0" smtClean="0"/>
              <a:t>Science revision sessions</a:t>
            </a:r>
            <a:endParaRPr lang="en-GB" b="1" u="sng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38957" y="1343682"/>
            <a:ext cx="11217730" cy="5167955"/>
          </a:xfrm>
        </p:spPr>
        <p:txBody>
          <a:bodyPr>
            <a:normAutofit fontScale="92500" lnSpcReduction="20000"/>
          </a:bodyPr>
          <a:lstStyle/>
          <a:p>
            <a:r>
              <a:rPr lang="en-GB" sz="2800" b="1" dirty="0" smtClean="0"/>
              <a:t>Biology – Tuesday lunchtime</a:t>
            </a:r>
          </a:p>
          <a:p>
            <a:endParaRPr lang="en-GB" sz="2800" b="1" dirty="0"/>
          </a:p>
          <a:p>
            <a:r>
              <a:rPr lang="en-GB" sz="2800" b="1" dirty="0" smtClean="0"/>
              <a:t>Chemistry – Thursday lunchtime</a:t>
            </a:r>
          </a:p>
          <a:p>
            <a:endParaRPr lang="en-GB" sz="2800" b="1" dirty="0" smtClean="0"/>
          </a:p>
          <a:p>
            <a:r>
              <a:rPr lang="en-GB" sz="2800" b="1" dirty="0" smtClean="0"/>
              <a:t>Synergy – Wednesday lunchtime</a:t>
            </a:r>
          </a:p>
          <a:p>
            <a:endParaRPr lang="en-GB" sz="2800" b="1" dirty="0"/>
          </a:p>
          <a:p>
            <a:r>
              <a:rPr lang="en-GB" sz="2800" b="1" dirty="0" smtClean="0"/>
              <a:t>Physics – Friday lunchtime</a:t>
            </a:r>
          </a:p>
          <a:p>
            <a:endParaRPr lang="en-GB" sz="2600" b="1" dirty="0"/>
          </a:p>
          <a:p>
            <a:r>
              <a:rPr lang="en-GB" sz="3000" b="1" dirty="0" smtClean="0"/>
              <a:t>Sessions start at 1pm</a:t>
            </a:r>
          </a:p>
          <a:p>
            <a:r>
              <a:rPr lang="en-GB" sz="3000" b="1" dirty="0" smtClean="0"/>
              <a:t>Students may bring a packed lunch, or bring food from the canteen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5500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339" y="264882"/>
            <a:ext cx="8911687" cy="959761"/>
          </a:xfrm>
        </p:spPr>
        <p:txBody>
          <a:bodyPr/>
          <a:lstStyle/>
          <a:p>
            <a:r>
              <a:rPr lang="en-GB" b="1" u="sng" dirty="0" smtClean="0"/>
              <a:t>Examination dates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4257" y="1562100"/>
            <a:ext cx="10787743" cy="3777622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Biology:      Paper 1 – 14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May	             Paper 2 – 7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June</a:t>
            </a:r>
          </a:p>
          <a:p>
            <a:pPr marL="0" indent="0">
              <a:buNone/>
            </a:pPr>
            <a:endParaRPr lang="en-GB" sz="2800" b="1" dirty="0"/>
          </a:p>
          <a:p>
            <a:r>
              <a:rPr lang="en-GB" sz="2800" b="1" dirty="0" smtClean="0"/>
              <a:t>Chemistry: Paper 1 – 16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May		         Paper 2 – 12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June</a:t>
            </a:r>
          </a:p>
          <a:p>
            <a:endParaRPr lang="en-GB" sz="2800" b="1" dirty="0"/>
          </a:p>
          <a:p>
            <a:r>
              <a:rPr lang="en-GB" sz="2800" b="1" dirty="0" smtClean="0"/>
              <a:t>Physics:      Paper 1 – 22</a:t>
            </a:r>
            <a:r>
              <a:rPr lang="en-GB" sz="2800" b="1" baseline="30000" dirty="0" smtClean="0"/>
              <a:t>nd</a:t>
            </a:r>
            <a:r>
              <a:rPr lang="en-GB" sz="2800" b="1" dirty="0" smtClean="0"/>
              <a:t> May		    Paper 2 – 14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June</a:t>
            </a:r>
          </a:p>
          <a:p>
            <a:endParaRPr lang="en-GB" sz="2800" b="1" dirty="0"/>
          </a:p>
          <a:p>
            <a:r>
              <a:rPr lang="en-GB" sz="2800" b="1" dirty="0" smtClean="0"/>
              <a:t>Synergy Science: Life science: 14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May and 22</a:t>
            </a:r>
            <a:r>
              <a:rPr lang="en-GB" sz="2800" b="1" baseline="30000" dirty="0" smtClean="0"/>
              <a:t>nd</a:t>
            </a:r>
            <a:r>
              <a:rPr lang="en-GB" sz="2800" b="1" dirty="0" smtClean="0"/>
              <a:t> June</a:t>
            </a:r>
          </a:p>
          <a:p>
            <a:pPr marL="0" indent="0">
              <a:buNone/>
            </a:pPr>
            <a:r>
              <a:rPr lang="en-GB" sz="2800" b="1" dirty="0"/>
              <a:t>	</a:t>
            </a:r>
            <a:r>
              <a:rPr lang="en-GB" sz="2800" b="1" dirty="0" smtClean="0"/>
              <a:t>				           Physical science: 7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June and 12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June</a:t>
            </a:r>
          </a:p>
        </p:txBody>
      </p:sp>
    </p:spTree>
    <p:extLst>
      <p:ext uri="{BB962C8B-B14F-4D97-AF65-F5344CB8AC3E}">
        <p14:creationId xmlns:p14="http://schemas.microsoft.com/office/powerpoint/2010/main" val="280698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109" y="624110"/>
            <a:ext cx="9800504" cy="128089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GB" sz="2800" b="1" u="sng" dirty="0"/>
              <a:t>Comparison between current specification and the new specification for </a:t>
            </a:r>
            <a:r>
              <a:rPr lang="en-GB" sz="2800" b="1" u="sng" dirty="0" smtClean="0"/>
              <a:t>2017onwards.</a:t>
            </a:r>
            <a:endParaRPr lang="en-GB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0" y="1759527"/>
            <a:ext cx="9703521" cy="3837709"/>
          </a:xfrm>
          <a:noFill/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GB" sz="2800" b="1" dirty="0" smtClean="0"/>
              <a:t>Shift </a:t>
            </a:r>
            <a:r>
              <a:rPr lang="en-GB" sz="2800" b="1" dirty="0"/>
              <a:t>to terminal, </a:t>
            </a:r>
            <a:r>
              <a:rPr lang="en-GB" sz="2800" b="1" i="1" u="sng" dirty="0"/>
              <a:t>closed book exams with no coursework element at all. </a:t>
            </a:r>
          </a:p>
          <a:p>
            <a:pPr lvl="0"/>
            <a:r>
              <a:rPr lang="en-GB" sz="2800" b="1" dirty="0"/>
              <a:t>Change in grading </a:t>
            </a:r>
            <a:r>
              <a:rPr lang="en-GB" sz="2800" b="1" dirty="0" smtClean="0"/>
              <a:t>–9 being the top and 1 the lowest grade.</a:t>
            </a:r>
            <a:endParaRPr lang="en-GB" sz="2800" b="1" dirty="0"/>
          </a:p>
          <a:p>
            <a:pPr lvl="0"/>
            <a:r>
              <a:rPr lang="en-GB" sz="2800" b="1" i="1" u="sng" dirty="0"/>
              <a:t>One tier of entry. </a:t>
            </a:r>
          </a:p>
          <a:p>
            <a:pPr lvl="0"/>
            <a:r>
              <a:rPr lang="en-GB" sz="2800" b="1" dirty="0"/>
              <a:t>Change in </a:t>
            </a:r>
            <a:r>
              <a:rPr lang="en-GB" sz="2800" b="1" dirty="0" smtClean="0"/>
              <a:t>content – pre-19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Century.</a:t>
            </a:r>
          </a:p>
          <a:p>
            <a:pPr lvl="0"/>
            <a:r>
              <a:rPr lang="en-GB" sz="2800" b="1" i="1" u="sng" dirty="0" smtClean="0"/>
              <a:t>English </a:t>
            </a:r>
            <a:r>
              <a:rPr lang="en-GB" sz="2800" b="1" i="1" u="sng" dirty="0"/>
              <a:t>Literature and English Language running alongside each other.</a:t>
            </a:r>
          </a:p>
          <a:p>
            <a:pPr marL="0" indent="0">
              <a:buNone/>
            </a:pPr>
            <a:endParaRPr lang="en-GB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2925" cy="5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49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0314" y="188640"/>
            <a:ext cx="9715877" cy="93610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lvl="0"/>
            <a:r>
              <a:rPr lang="en-GB" sz="3200" b="1" dirty="0" smtClean="0"/>
              <a:t>Shift to terminal, </a:t>
            </a:r>
            <a:r>
              <a:rPr lang="en-GB" sz="3200" b="1" i="1" u="sng" dirty="0" smtClean="0"/>
              <a:t>closed book exams with no coursework element at all. </a:t>
            </a:r>
            <a:endParaRPr lang="en-GB" sz="3200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392" y="1196752"/>
            <a:ext cx="5386917" cy="495746"/>
          </a:xfrm>
          <a:solidFill>
            <a:srgbClr val="A5301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What students are doing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772817"/>
            <a:ext cx="5386917" cy="4968551"/>
          </a:xfrm>
          <a:solidFill>
            <a:srgbClr val="E1CD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b="1" dirty="0"/>
              <a:t>English Paper 2 (non-fiction</a:t>
            </a:r>
            <a:r>
              <a:rPr lang="en-GB" sz="2400" b="1" dirty="0" smtClean="0"/>
              <a:t>) being taught currently.</a:t>
            </a:r>
            <a:endParaRPr lang="en-GB" sz="2400" b="1" dirty="0"/>
          </a:p>
          <a:p>
            <a:r>
              <a:rPr lang="en-GB" sz="2400" b="1" dirty="0" smtClean="0"/>
              <a:t>Mock exams.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set of Mocks in February. Language Paper 2 and Literature Paper 1.</a:t>
            </a:r>
          </a:p>
          <a:p>
            <a:r>
              <a:rPr lang="en-GB" sz="2400" b="1" dirty="0" smtClean="0"/>
              <a:t>Knowing the texts for English Literature and knowing the mark schemes and skills for all papers.</a:t>
            </a:r>
          </a:p>
          <a:p>
            <a:r>
              <a:rPr lang="en-GB" sz="2400" b="1" dirty="0" smtClean="0"/>
              <a:t>Attending targeted revision sessions. </a:t>
            </a:r>
          </a:p>
          <a:p>
            <a:r>
              <a:rPr lang="en-GB" sz="2400" b="1" dirty="0" smtClean="0"/>
              <a:t>Attending Intervention sessions. </a:t>
            </a:r>
          </a:p>
          <a:p>
            <a:endParaRPr lang="en-GB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92012" y="1196752"/>
            <a:ext cx="5389033" cy="495746"/>
          </a:xfrm>
          <a:solidFill>
            <a:srgbClr val="A5301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What you can do to help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93368" y="1772817"/>
            <a:ext cx="5389033" cy="4968551"/>
          </a:xfrm>
          <a:solidFill>
            <a:srgbClr val="E1CDCC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GB" sz="2400" b="1" dirty="0" smtClean="0"/>
              <a:t>Encourage  students to be revising from an early stage.</a:t>
            </a:r>
          </a:p>
          <a:p>
            <a:r>
              <a:rPr lang="en-GB" sz="2400" b="1" dirty="0" smtClean="0"/>
              <a:t>Help them to organise their revision. Relevant questions.</a:t>
            </a:r>
          </a:p>
          <a:p>
            <a:r>
              <a:rPr lang="en-GB" sz="2400" b="1" dirty="0" smtClean="0"/>
              <a:t>Remind students of any Intervention/Revision sessions. </a:t>
            </a:r>
          </a:p>
          <a:p>
            <a:r>
              <a:rPr lang="en-GB" sz="2400" b="1" dirty="0" smtClean="0"/>
              <a:t>Ask students questions – be involved. </a:t>
            </a:r>
          </a:p>
          <a:p>
            <a:r>
              <a:rPr lang="en-GB" sz="2400" b="1" dirty="0" smtClean="0"/>
              <a:t>Students CAN revise for English Language.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1589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Papers and dates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2011" y="1196752"/>
            <a:ext cx="5386917" cy="639762"/>
          </a:xfrm>
          <a:solidFill>
            <a:srgbClr val="A5301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GCSE English Language: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393" y="1196752"/>
            <a:ext cx="5389033" cy="639762"/>
          </a:xfrm>
          <a:solidFill>
            <a:srgbClr val="A5301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GCSE English Literature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393" y="1916832"/>
            <a:ext cx="5389033" cy="3951288"/>
          </a:xfrm>
          <a:solidFill>
            <a:srgbClr val="E1CDCC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en-GB" dirty="0" smtClean="0"/>
              <a:t>2 exams May 2019.</a:t>
            </a:r>
            <a:endParaRPr lang="en-GB" dirty="0"/>
          </a:p>
          <a:p>
            <a:r>
              <a:rPr lang="en-GB" dirty="0" smtClean="0"/>
              <a:t>Wednesday 15</a:t>
            </a:r>
            <a:r>
              <a:rPr lang="en-GB" baseline="30000" dirty="0" smtClean="0"/>
              <a:t>th</a:t>
            </a:r>
            <a:r>
              <a:rPr lang="en-GB" dirty="0" smtClean="0"/>
              <a:t>  May</a:t>
            </a:r>
          </a:p>
          <a:p>
            <a:r>
              <a:rPr lang="en-GB" dirty="0" smtClean="0"/>
              <a:t>Paper </a:t>
            </a:r>
            <a:r>
              <a:rPr lang="en-GB" dirty="0"/>
              <a:t>1: </a:t>
            </a:r>
            <a:r>
              <a:rPr lang="en-GB" dirty="0" smtClean="0"/>
              <a:t>Macbeth </a:t>
            </a:r>
            <a:r>
              <a:rPr lang="en-GB" dirty="0"/>
              <a:t>and </a:t>
            </a:r>
            <a:r>
              <a:rPr lang="en-GB" dirty="0" smtClean="0"/>
              <a:t>A Christmas Carol.</a:t>
            </a:r>
          </a:p>
          <a:p>
            <a:r>
              <a:rPr lang="en-GB" dirty="0" smtClean="0"/>
              <a:t>Thursday 23rd May</a:t>
            </a:r>
          </a:p>
          <a:p>
            <a:r>
              <a:rPr lang="en-GB" dirty="0" smtClean="0"/>
              <a:t>Paper </a:t>
            </a:r>
            <a:r>
              <a:rPr lang="en-GB" dirty="0"/>
              <a:t>2: ‘An Inspector Calls’ and poetry –both studied and </a:t>
            </a:r>
            <a:r>
              <a:rPr lang="en-GB" dirty="0" smtClean="0"/>
              <a:t>unseen.</a:t>
            </a:r>
            <a:endParaRPr lang="en-GB" dirty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28256" y="5733256"/>
            <a:ext cx="6912768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b="1" dirty="0" smtClean="0"/>
              <a:t>SPEAKING </a:t>
            </a:r>
            <a:r>
              <a:rPr lang="en-GB" b="1" dirty="0"/>
              <a:t>AND </a:t>
            </a:r>
            <a:r>
              <a:rPr lang="en-GB" b="1" dirty="0" smtClean="0"/>
              <a:t>LISTENING (7</a:t>
            </a:r>
            <a:r>
              <a:rPr lang="en-GB" b="1" baseline="30000" dirty="0" smtClean="0"/>
              <a:t>th</a:t>
            </a:r>
            <a:r>
              <a:rPr lang="en-GB" b="1" dirty="0" smtClean="0"/>
              <a:t> May):</a:t>
            </a:r>
            <a:endParaRPr lang="en-GB" b="1" dirty="0"/>
          </a:p>
          <a:p>
            <a:r>
              <a:rPr lang="en-GB" b="1" dirty="0" smtClean="0"/>
              <a:t>Marked </a:t>
            </a:r>
            <a:r>
              <a:rPr lang="en-GB" b="1" dirty="0"/>
              <a:t>separately as a Pass, Merit or Distinction</a:t>
            </a:r>
          </a:p>
          <a:p>
            <a:r>
              <a:rPr lang="en-GB" b="1" dirty="0" smtClean="0"/>
              <a:t>One </a:t>
            </a:r>
            <a:r>
              <a:rPr lang="en-GB" b="1" dirty="0"/>
              <a:t>presentation and then responding to questions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5807" y="274638"/>
            <a:ext cx="10972800" cy="778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smtClean="0"/>
              <a:t>Papers and dates</a:t>
            </a:r>
            <a:endParaRPr lang="en-GB" b="1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6178218" y="1196752"/>
            <a:ext cx="5386917" cy="639762"/>
          </a:xfrm>
          <a:prstGeom prst="rect">
            <a:avLst/>
          </a:prstGeom>
          <a:solidFill>
            <a:srgbClr val="A53010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smtClean="0">
                <a:solidFill>
                  <a:schemeClr val="bg1"/>
                </a:solidFill>
              </a:rPr>
              <a:t>GCSE English Language: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178218" y="1916832"/>
            <a:ext cx="5386917" cy="3816424"/>
          </a:xfrm>
          <a:prstGeom prst="rect">
            <a:avLst/>
          </a:prstGeom>
          <a:solidFill>
            <a:srgbClr val="E1CD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2 exams June 2019.</a:t>
            </a:r>
          </a:p>
          <a:p>
            <a:r>
              <a:rPr lang="en-GB" sz="2400" b="1" dirty="0" smtClean="0"/>
              <a:t>Tuesday 4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June Paper 1:</a:t>
            </a:r>
          </a:p>
          <a:p>
            <a:r>
              <a:rPr lang="en-GB" sz="2400" b="1" dirty="0" smtClean="0"/>
              <a:t>1 fiction text –unseen.</a:t>
            </a:r>
          </a:p>
          <a:p>
            <a:r>
              <a:rPr lang="en-GB" sz="2400" b="1" dirty="0" smtClean="0"/>
              <a:t>Narrative/descriptive writing. </a:t>
            </a:r>
          </a:p>
          <a:p>
            <a:r>
              <a:rPr lang="en-GB" sz="2400" b="1" dirty="0" smtClean="0"/>
              <a:t>Friday 7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June Paper 2:</a:t>
            </a:r>
          </a:p>
          <a:p>
            <a:r>
              <a:rPr lang="en-GB" sz="2400" b="1" dirty="0" smtClean="0"/>
              <a:t>2 non-fiction texts –unseen from 19th, 20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or 21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centuries.</a:t>
            </a:r>
          </a:p>
          <a:p>
            <a:r>
              <a:rPr lang="en-GB" sz="2400" b="1" dirty="0" smtClean="0"/>
              <a:t>Writing to argue/persuade.</a:t>
            </a:r>
          </a:p>
          <a:p>
            <a:endParaRPr lang="en-GB" sz="2400" b="1" dirty="0" smtClean="0"/>
          </a:p>
          <a:p>
            <a:endParaRPr lang="en-GB" sz="2400" b="1" dirty="0"/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609600" y="1196752"/>
            <a:ext cx="5389033" cy="639762"/>
          </a:xfrm>
          <a:prstGeom prst="rect">
            <a:avLst/>
          </a:prstGeom>
          <a:solidFill>
            <a:srgbClr val="A5301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smtClean="0">
                <a:solidFill>
                  <a:schemeClr val="bg1"/>
                </a:solidFill>
              </a:rPr>
              <a:t>GCSE English Literature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09600" y="1916832"/>
            <a:ext cx="5389033" cy="3816424"/>
          </a:xfrm>
          <a:prstGeom prst="rect">
            <a:avLst/>
          </a:prstGeom>
          <a:solidFill>
            <a:srgbClr val="E1CDCC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/>
              <a:t>2 exams May 2019.</a:t>
            </a:r>
          </a:p>
          <a:p>
            <a:r>
              <a:rPr lang="en-GB" sz="2400" b="1" dirty="0" smtClean="0"/>
              <a:t>Wednesday 15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 May</a:t>
            </a:r>
          </a:p>
          <a:p>
            <a:r>
              <a:rPr lang="en-GB" sz="2400" b="1" dirty="0" smtClean="0"/>
              <a:t>Paper 1: Macbeth and A Christmas Carol.</a:t>
            </a:r>
          </a:p>
          <a:p>
            <a:r>
              <a:rPr lang="en-GB" sz="2400" b="1" dirty="0" smtClean="0"/>
              <a:t>Thursday 23rd May</a:t>
            </a:r>
          </a:p>
          <a:p>
            <a:r>
              <a:rPr lang="en-GB" sz="2400" b="1" dirty="0" smtClean="0"/>
              <a:t>Paper 2: ‘An Inspector Calls’ and poetry –both studied and unseen.</a:t>
            </a: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5221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  <a:solidFill>
            <a:srgbClr val="A5301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Revision resources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3392" y="1124745"/>
            <a:ext cx="10972800" cy="4525963"/>
          </a:xfrm>
          <a:solidFill>
            <a:srgbClr val="E1CD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2800" b="1" dirty="0" smtClean="0"/>
              <a:t>Exercise books</a:t>
            </a:r>
          </a:p>
          <a:p>
            <a:r>
              <a:rPr lang="en-GB" sz="2800" b="1" dirty="0" smtClean="0"/>
              <a:t>Mock exams and model answers</a:t>
            </a:r>
          </a:p>
          <a:p>
            <a:r>
              <a:rPr lang="en-GB" sz="2800" b="1" dirty="0" smtClean="0"/>
              <a:t>Annotated copies of texts</a:t>
            </a:r>
          </a:p>
          <a:p>
            <a:r>
              <a:rPr lang="en-GB" sz="2800" b="1" dirty="0" smtClean="0"/>
              <a:t>Anthologies</a:t>
            </a:r>
          </a:p>
          <a:p>
            <a:r>
              <a:rPr lang="en-GB" sz="2800" b="1" dirty="0" smtClean="0"/>
              <a:t>GCSE Pod/SENECA/</a:t>
            </a:r>
            <a:r>
              <a:rPr lang="en-GB" sz="2800" b="1" dirty="0" err="1" smtClean="0"/>
              <a:t>CenturyTech</a:t>
            </a:r>
            <a:endParaRPr lang="en-GB" sz="2800" b="1" dirty="0" smtClean="0"/>
          </a:p>
          <a:p>
            <a:r>
              <a:rPr lang="en-GB" sz="2800" b="1" dirty="0" smtClean="0"/>
              <a:t>AQA website – specimen papers</a:t>
            </a:r>
          </a:p>
          <a:p>
            <a:endParaRPr lang="en-GB" b="1" dirty="0" smtClean="0"/>
          </a:p>
          <a:p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91477" y="4797152"/>
            <a:ext cx="10561173" cy="1938992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Tips: All the texts have key characters/themes/messages can they explain them to you?</a:t>
            </a:r>
          </a:p>
          <a:p>
            <a:r>
              <a:rPr lang="en-GB" sz="2400" b="1" dirty="0" smtClean="0"/>
              <a:t>If students can teach a subject/topic/concept/theme to someone else in a   coherent and logical way with evidence to support they will truly have understood the learning.</a:t>
            </a:r>
          </a:p>
        </p:txBody>
      </p:sp>
    </p:spTree>
    <p:extLst>
      <p:ext uri="{BB962C8B-B14F-4D97-AF65-F5344CB8AC3E}">
        <p14:creationId xmlns:p14="http://schemas.microsoft.com/office/powerpoint/2010/main" val="340295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2256" y="734787"/>
            <a:ext cx="8915399" cy="1032164"/>
          </a:xfrm>
        </p:spPr>
        <p:txBody>
          <a:bodyPr/>
          <a:lstStyle/>
          <a:p>
            <a:r>
              <a:rPr lang="en-GB" b="1" dirty="0" smtClean="0"/>
              <a:t>Maths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767977"/>
            <a:ext cx="8915399" cy="1126283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Miss Bradley</a:t>
            </a:r>
          </a:p>
          <a:p>
            <a:r>
              <a:rPr lang="en-GB" sz="2400" b="1" dirty="0" smtClean="0"/>
              <a:t>Head of Maths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2925" cy="52647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101444" y="2250392"/>
            <a:ext cx="5989069" cy="4525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u="sng" dirty="0" smtClean="0">
                <a:solidFill>
                  <a:schemeClr val="tx1"/>
                </a:solidFill>
              </a:rPr>
              <a:t>Where are we up to?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u="sng" dirty="0" smtClean="0">
                <a:solidFill>
                  <a:schemeClr val="tx1"/>
                </a:solidFill>
              </a:rPr>
              <a:t>What’s next?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u="sng" dirty="0" smtClean="0">
                <a:solidFill>
                  <a:schemeClr val="tx1"/>
                </a:solidFill>
              </a:rPr>
              <a:t>What can your child be doing?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u="sng" dirty="0" smtClean="0">
                <a:solidFill>
                  <a:schemeClr val="tx1"/>
                </a:solidFill>
              </a:rPr>
              <a:t>What resources are available?</a:t>
            </a:r>
          </a:p>
          <a:p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5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0925" y="1905000"/>
            <a:ext cx="9566418" cy="3777622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Higher Tier – Grades 9 to 4</a:t>
            </a:r>
          </a:p>
          <a:p>
            <a:pPr marL="0" indent="0">
              <a:buNone/>
            </a:pPr>
            <a:endParaRPr lang="en-GB" sz="4400" b="1" dirty="0" smtClean="0"/>
          </a:p>
          <a:p>
            <a:r>
              <a:rPr lang="en-GB" sz="4400" b="1" dirty="0" smtClean="0"/>
              <a:t>Foundation Tier – Grades 5 to 1</a:t>
            </a:r>
          </a:p>
          <a:p>
            <a:endParaRPr lang="en-GB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Higher Tier v Foundation Tier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92925" cy="52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821</TotalTime>
  <Words>1694</Words>
  <Application>Microsoft Office PowerPoint</Application>
  <PresentationFormat>Custom</PresentationFormat>
  <Paragraphs>281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Wisp</vt:lpstr>
      <vt:lpstr>Year 11 Guidance Evening</vt:lpstr>
      <vt:lpstr>English</vt:lpstr>
      <vt:lpstr>PowerPoint Presentation</vt:lpstr>
      <vt:lpstr>Comparison between current specification and the new specification for 2017onwards.</vt:lpstr>
      <vt:lpstr>Shift to terminal, closed book exams with no coursework element at all. </vt:lpstr>
      <vt:lpstr>Papers and dates</vt:lpstr>
      <vt:lpstr>Revision resources</vt:lpstr>
      <vt:lpstr>Maths</vt:lpstr>
      <vt:lpstr>Higher Tier v Foundation Tier</vt:lpstr>
      <vt:lpstr>PowerPoint Presentation</vt:lpstr>
      <vt:lpstr>PowerPoint Presentation</vt:lpstr>
      <vt:lpstr>PowerPoint Presentation</vt:lpstr>
      <vt:lpstr>Review sheets – completed after each assessment </vt:lpstr>
      <vt:lpstr>PowerPoint Presentation</vt:lpstr>
      <vt:lpstr>After school revision </vt:lpstr>
      <vt:lpstr>How to Revise for Maths</vt:lpstr>
      <vt:lpstr>Religious Studies</vt:lpstr>
      <vt:lpstr>PowerPoint Presentation</vt:lpstr>
      <vt:lpstr>The different kinds of questions and how pupils should respond</vt:lpstr>
      <vt:lpstr>Papers and dates</vt:lpstr>
      <vt:lpstr>Papers and dates</vt:lpstr>
      <vt:lpstr>Papers and dates</vt:lpstr>
      <vt:lpstr>Papers and dates</vt:lpstr>
      <vt:lpstr>Science</vt:lpstr>
      <vt:lpstr>New Science GCSE</vt:lpstr>
      <vt:lpstr>Required Practicals – worth 15%</vt:lpstr>
      <vt:lpstr>Required Practical – example question</vt:lpstr>
      <vt:lpstr>Required Practical – example question</vt:lpstr>
      <vt:lpstr>Required Practical – example question</vt:lpstr>
      <vt:lpstr>Higher or Foundation Tier</vt:lpstr>
      <vt:lpstr>Comparing Triple with Combined Science</vt:lpstr>
      <vt:lpstr>Combined Science Synergy</vt:lpstr>
      <vt:lpstr>How you can support us</vt:lpstr>
      <vt:lpstr>Revision Guides</vt:lpstr>
      <vt:lpstr>Science revision sessions</vt:lpstr>
      <vt:lpstr>Examination 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learning and serving community that is enriched through friendship and Christian faith</dc:title>
  <dc:creator>Alan Pinnington</dc:creator>
  <cp:lastModifiedBy>Mr I Bromelow</cp:lastModifiedBy>
  <cp:revision>63</cp:revision>
  <dcterms:created xsi:type="dcterms:W3CDTF">2017-01-08T13:34:20Z</dcterms:created>
  <dcterms:modified xsi:type="dcterms:W3CDTF">2019-01-09T10:10:13Z</dcterms:modified>
</cp:coreProperties>
</file>