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0" r:id="rId4"/>
    <p:sldId id="271" r:id="rId5"/>
    <p:sldId id="288" r:id="rId6"/>
    <p:sldId id="289" r:id="rId7"/>
    <p:sldId id="290" r:id="rId8"/>
    <p:sldId id="291" r:id="rId9"/>
    <p:sldId id="292" r:id="rId10"/>
    <p:sldId id="272" r:id="rId11"/>
    <p:sldId id="273" r:id="rId12"/>
    <p:sldId id="274" r:id="rId13"/>
    <p:sldId id="260" r:id="rId14"/>
    <p:sldId id="257" r:id="rId15"/>
    <p:sldId id="281" r:id="rId16"/>
    <p:sldId id="280" r:id="rId17"/>
    <p:sldId id="263" r:id="rId18"/>
    <p:sldId id="264" r:id="rId19"/>
    <p:sldId id="283" r:id="rId20"/>
    <p:sldId id="282" r:id="rId21"/>
    <p:sldId id="277" r:id="rId22"/>
    <p:sldId id="276" r:id="rId23"/>
    <p:sldId id="258" r:id="rId24"/>
    <p:sldId id="261" r:id="rId25"/>
    <p:sldId id="265" r:id="rId26"/>
    <p:sldId id="266" r:id="rId27"/>
    <p:sldId id="269" r:id="rId28"/>
    <p:sldId id="259" r:id="rId29"/>
    <p:sldId id="262" r:id="rId30"/>
    <p:sldId id="267" r:id="rId31"/>
    <p:sldId id="268" r:id="rId32"/>
    <p:sldId id="279" r:id="rId33"/>
    <p:sldId id="278" r:id="rId34"/>
    <p:sldId id="285" r:id="rId35"/>
    <p:sldId id="284" r:id="rId36"/>
    <p:sldId id="287" r:id="rId37"/>
    <p:sldId id="28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48" autoAdjust="0"/>
    <p:restoredTop sz="94671" autoAdjust="0"/>
  </p:normalViewPr>
  <p:slideViewPr>
    <p:cSldViewPr>
      <p:cViewPr>
        <p:scale>
          <a:sx n="60" d="100"/>
          <a:sy n="60" d="100"/>
        </p:scale>
        <p:origin x="-1620" y="-384"/>
      </p:cViewPr>
      <p:guideLst>
        <p:guide orient="horz" pos="2160"/>
        <p:guide pos="2880"/>
      </p:guideLst>
    </p:cSldViewPr>
  </p:slideViewPr>
  <p:outlineViewPr>
    <p:cViewPr>
      <p:scale>
        <a:sx n="33" d="100"/>
        <a:sy n="33" d="100"/>
      </p:scale>
      <p:origin x="0" y="54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DC9F395-3B3F-44E8-B4F1-E5DE2A752AEB}" type="datetimeFigureOut">
              <a:rPr lang="en-GB" smtClean="0"/>
              <a:t>10/03/2014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1483819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C9F395-3B3F-44E8-B4F1-E5DE2A752AEB}" type="datetimeFigureOut">
              <a:rPr lang="en-GB" smtClean="0"/>
              <a:t>10/03/2014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653298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C9F395-3B3F-44E8-B4F1-E5DE2A752AEB}" type="datetimeFigureOut">
              <a:rPr lang="en-GB" smtClean="0"/>
              <a:t>10/03/2014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237051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C9F395-3B3F-44E8-B4F1-E5DE2A752AEB}" type="datetimeFigureOut">
              <a:rPr lang="en-GB" smtClean="0"/>
              <a:t>10/03/2014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319841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9F395-3B3F-44E8-B4F1-E5DE2A752AEB}" type="datetimeFigureOut">
              <a:rPr lang="en-GB" smtClean="0"/>
              <a:t>10/03/2014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1258206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DC9F395-3B3F-44E8-B4F1-E5DE2A752AEB}" type="datetimeFigureOut">
              <a:rPr lang="en-GB" smtClean="0"/>
              <a:t>10/03/2014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3763569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DC9F395-3B3F-44E8-B4F1-E5DE2A752AEB}" type="datetimeFigureOut">
              <a:rPr lang="en-GB" smtClean="0"/>
              <a:t>10/03/2014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371037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C9F395-3B3F-44E8-B4F1-E5DE2A752AEB}" type="datetimeFigureOut">
              <a:rPr lang="en-GB" smtClean="0"/>
              <a:t>10/03/2014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1419833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9F395-3B3F-44E8-B4F1-E5DE2A752AEB}" type="datetimeFigureOut">
              <a:rPr lang="en-GB" smtClean="0"/>
              <a:t>10/03/2014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390558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9F395-3B3F-44E8-B4F1-E5DE2A752AEB}" type="datetimeFigureOut">
              <a:rPr lang="en-GB" smtClean="0"/>
              <a:t>10/03/2014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386666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9F395-3B3F-44E8-B4F1-E5DE2A752AEB}" type="datetimeFigureOut">
              <a:rPr lang="en-GB" smtClean="0"/>
              <a:t>10/03/2014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363A84-19FA-4D5A-BF8D-85B28DD65EB4}" type="slidenum">
              <a:rPr lang="en-GB" smtClean="0"/>
              <a:t>‹#›</a:t>
            </a:fld>
            <a:endParaRPr lang="en-GB"/>
          </a:p>
        </p:txBody>
      </p:sp>
    </p:spTree>
    <p:extLst>
      <p:ext uri="{BB962C8B-B14F-4D97-AF65-F5344CB8AC3E}">
        <p14:creationId xmlns:p14="http://schemas.microsoft.com/office/powerpoint/2010/main" val="303339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9F395-3B3F-44E8-B4F1-E5DE2A752AEB}" type="datetimeFigureOut">
              <a:rPr lang="en-GB" smtClean="0"/>
              <a:t>10/03/2014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63A84-19FA-4D5A-BF8D-85B28DD65EB4}" type="slidenum">
              <a:rPr lang="en-GB" smtClean="0"/>
              <a:t>‹#›</a:t>
            </a:fld>
            <a:endParaRPr lang="en-GB"/>
          </a:p>
        </p:txBody>
      </p:sp>
    </p:spTree>
    <p:extLst>
      <p:ext uri="{BB962C8B-B14F-4D97-AF65-F5344CB8AC3E}">
        <p14:creationId xmlns:p14="http://schemas.microsoft.com/office/powerpoint/2010/main" val="1910029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Cuban Missile Crisis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821004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Explain why Kennedy could claim victory in the Cuban Missile Crisis. (8)</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04144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Explain why Kennedy could claim victory in the Cuban Missile Crisis. (8)</a:t>
            </a:r>
            <a:endParaRPr lang="en-GB" dirty="0"/>
          </a:p>
        </p:txBody>
      </p:sp>
      <p:sp>
        <p:nvSpPr>
          <p:cNvPr id="3" name="Content Placeholder 2"/>
          <p:cNvSpPr>
            <a:spLocks noGrp="1"/>
          </p:cNvSpPr>
          <p:nvPr>
            <p:ph idx="1"/>
          </p:nvPr>
        </p:nvSpPr>
        <p:spPr/>
        <p:txBody>
          <a:bodyPr/>
          <a:lstStyle/>
          <a:p>
            <a:r>
              <a:rPr lang="en-GB" dirty="0" smtClean="0"/>
              <a:t>‘There was no war.’</a:t>
            </a:r>
          </a:p>
          <a:p>
            <a:r>
              <a:rPr lang="en-GB" dirty="0" smtClean="0"/>
              <a:t>‘Kennedy’s reputation increased.’</a:t>
            </a:r>
          </a:p>
          <a:p>
            <a:r>
              <a:rPr lang="en-GB" dirty="0" smtClean="0"/>
              <a:t>‘He had stood up to Khrushchev.’</a:t>
            </a:r>
          </a:p>
          <a:p>
            <a:r>
              <a:rPr lang="en-GB" dirty="0" smtClean="0"/>
              <a:t>‘He helped start the thaw of Cold War relations</a:t>
            </a:r>
          </a:p>
          <a:p>
            <a:r>
              <a:rPr lang="en-GB" dirty="0" smtClean="0"/>
              <a:t>Pick 3 and EXPLAIN using PEE</a:t>
            </a:r>
            <a:endParaRPr lang="en-GB" dirty="0"/>
          </a:p>
        </p:txBody>
      </p:sp>
    </p:spTree>
    <p:extLst>
      <p:ext uri="{BB962C8B-B14F-4D97-AF65-F5344CB8AC3E}">
        <p14:creationId xmlns:p14="http://schemas.microsoft.com/office/powerpoint/2010/main" val="3854313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640960" cy="6264696"/>
          </a:xfrm>
        </p:spPr>
        <p:txBody>
          <a:bodyPr>
            <a:normAutofit fontScale="92500"/>
          </a:bodyPr>
          <a:lstStyle/>
          <a:p>
            <a:pPr marL="0" indent="0">
              <a:buNone/>
            </a:pPr>
            <a:r>
              <a:rPr lang="en-GB" dirty="0" smtClean="0"/>
              <a:t>Kennedy came out of the crisis with a greatly improved reputation in his own country and throughout the West having stood up to Khrushchev and made him back down.’</a:t>
            </a:r>
          </a:p>
          <a:p>
            <a:pPr marL="0" indent="0">
              <a:buNone/>
            </a:pPr>
            <a:r>
              <a:rPr lang="en-GB" dirty="0" smtClean="0"/>
              <a:t>‘Kennedy removed the view of him being a weak / inexperienced President by standing up to Khrushchev who had thought he was a push-over.’</a:t>
            </a:r>
          </a:p>
          <a:p>
            <a:pPr marL="0" indent="0">
              <a:buNone/>
            </a:pPr>
            <a:r>
              <a:rPr lang="en-GB" smtClean="0"/>
              <a:t>‘</a:t>
            </a:r>
            <a:r>
              <a:rPr lang="en-GB" dirty="0" smtClean="0"/>
              <a:t>Kennedy decided to follow a policy of containment by introducing a </a:t>
            </a:r>
            <a:r>
              <a:rPr lang="en-GB" smtClean="0"/>
              <a:t>blockade and persuading </a:t>
            </a:r>
            <a:r>
              <a:rPr lang="en-GB" dirty="0" smtClean="0"/>
              <a:t>Khrushchev to turn his ships around. The hardliners in his government and some of his advisers wanted him to turn back Communism. This was a dangerous, high risk strategy which could have resulted in nuclear war.’</a:t>
            </a:r>
            <a:endParaRPr lang="en-GB" dirty="0"/>
          </a:p>
        </p:txBody>
      </p:sp>
    </p:spTree>
    <p:extLst>
      <p:ext uri="{BB962C8B-B14F-4D97-AF65-F5344CB8AC3E}">
        <p14:creationId xmlns:p14="http://schemas.microsoft.com/office/powerpoint/2010/main" val="295327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Describe the USA’s reaction to the Cuban Revolution. (4)</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141357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Describe the USA’s reaction to the Cuban Revolution. (4)</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USA was concerned over the establishment of friendly relations with the Soviet Union.’</a:t>
            </a:r>
          </a:p>
          <a:p>
            <a:r>
              <a:rPr lang="en-GB" dirty="0" smtClean="0"/>
              <a:t>‘In July 1960 the US stopped buying Cuban sugar.’</a:t>
            </a:r>
          </a:p>
          <a:p>
            <a:r>
              <a:rPr lang="en-GB" dirty="0" smtClean="0"/>
              <a:t>‘Later in 1960 the US banned all trade with Cuba.’</a:t>
            </a:r>
          </a:p>
          <a:p>
            <a:r>
              <a:rPr lang="en-GB" dirty="0" smtClean="0"/>
              <a:t>‘In January 1961 the US broke off all diplomatic relations with Cuba.’</a:t>
            </a:r>
          </a:p>
          <a:p>
            <a:r>
              <a:rPr lang="en-GB" dirty="0" smtClean="0"/>
              <a:t>‘The US was trying to starve Castro into submission.’</a:t>
            </a:r>
          </a:p>
          <a:p>
            <a:r>
              <a:rPr lang="en-GB" dirty="0" smtClean="0"/>
              <a:t>‘The CIA planned to overthrow Castro.’</a:t>
            </a:r>
          </a:p>
          <a:p>
            <a:r>
              <a:rPr lang="en-GB" dirty="0" smtClean="0"/>
              <a:t>‘In April 1961, the Bay of Pigs invasion took place.’</a:t>
            </a:r>
          </a:p>
          <a:p>
            <a:r>
              <a:rPr lang="en-GB" dirty="0" smtClean="0"/>
              <a:t>‘Stopped economic aid.’</a:t>
            </a:r>
            <a:endParaRPr lang="en-GB" dirty="0"/>
          </a:p>
        </p:txBody>
      </p:sp>
    </p:spTree>
    <p:extLst>
      <p:ext uri="{BB962C8B-B14F-4D97-AF65-F5344CB8AC3E}">
        <p14:creationId xmlns:p14="http://schemas.microsoft.com/office/powerpoint/2010/main" val="2217844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Describe the USA’s response to Castro’s seizure of power in Cuba. (</a:t>
            </a:r>
            <a:r>
              <a:rPr lang="en-GB" dirty="0" smtClean="0"/>
              <a:t>4)</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990570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Describe the USA’s response to Castro’s seizure of power in Cuba. (4)</a:t>
            </a:r>
            <a:endParaRPr lang="en-GB" dirty="0"/>
          </a:p>
        </p:txBody>
      </p:sp>
      <p:sp>
        <p:nvSpPr>
          <p:cNvPr id="3" name="Content Placeholder 2"/>
          <p:cNvSpPr>
            <a:spLocks noGrp="1"/>
          </p:cNvSpPr>
          <p:nvPr>
            <p:ph idx="1"/>
          </p:nvPr>
        </p:nvSpPr>
        <p:spPr/>
        <p:txBody>
          <a:bodyPr>
            <a:normAutofit lnSpcReduction="10000"/>
          </a:bodyPr>
          <a:lstStyle/>
          <a:p>
            <a:r>
              <a:rPr lang="en-GB" dirty="0" smtClean="0"/>
              <a:t>‘The relationship became frosty but without direct confrontation.’</a:t>
            </a:r>
          </a:p>
          <a:p>
            <a:r>
              <a:rPr lang="en-GB" dirty="0" smtClean="0"/>
              <a:t>‘In January 1961 the USA broke of diplomatic relations.’</a:t>
            </a:r>
          </a:p>
          <a:p>
            <a:r>
              <a:rPr lang="en-GB" dirty="0" smtClean="0"/>
              <a:t>‘In April 1961 The US supported a direct invasion – the Bay of Pigs.’</a:t>
            </a:r>
          </a:p>
          <a:p>
            <a:r>
              <a:rPr lang="en-GB" dirty="0" smtClean="0"/>
              <a:t>‘To starve Castro into submission.’</a:t>
            </a:r>
          </a:p>
          <a:p>
            <a:r>
              <a:rPr lang="en-GB" dirty="0" smtClean="0"/>
              <a:t>‘The US banned the buying of sugar and then banned all trade with Cuba</a:t>
            </a:r>
            <a:endParaRPr lang="en-GB" dirty="0"/>
          </a:p>
        </p:txBody>
      </p:sp>
    </p:spTree>
    <p:extLst>
      <p:ext uri="{BB962C8B-B14F-4D97-AF65-F5344CB8AC3E}">
        <p14:creationId xmlns:p14="http://schemas.microsoft.com/office/powerpoint/2010/main" val="2867574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Describe how Cuba changed under Castro. (4)</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159988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Describe how Cuba changed under Castro. (4)</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‘He replaced Batista.’</a:t>
            </a:r>
          </a:p>
          <a:p>
            <a:r>
              <a:rPr lang="en-GB" dirty="0" smtClean="0"/>
              <a:t>‘He removed political opponents who were a threat.’</a:t>
            </a:r>
          </a:p>
          <a:p>
            <a:r>
              <a:rPr lang="en-GB" dirty="0" smtClean="0"/>
              <a:t>‘He won over the majority of Cubans.’</a:t>
            </a:r>
          </a:p>
          <a:p>
            <a:r>
              <a:rPr lang="en-GB" dirty="0" smtClean="0"/>
              <a:t>‘He took over American businesses.’</a:t>
            </a:r>
          </a:p>
          <a:p>
            <a:r>
              <a:rPr lang="en-GB" dirty="0" smtClean="0"/>
              <a:t>‘In 1960 he allied Cuba with the USSR.’</a:t>
            </a:r>
          </a:p>
          <a:p>
            <a:r>
              <a:rPr lang="en-GB" dirty="0" smtClean="0"/>
              <a:t>‘Diplomatic relations with the USA were broken off in January 1961.’</a:t>
            </a:r>
          </a:p>
          <a:p>
            <a:r>
              <a:rPr lang="en-GB" dirty="0" smtClean="0"/>
              <a:t>‘Castro sold his sugar to the USSR rather than the USA.’</a:t>
            </a:r>
            <a:endParaRPr lang="en-GB" dirty="0"/>
          </a:p>
        </p:txBody>
      </p:sp>
    </p:spTree>
    <p:extLst>
      <p:ext uri="{BB962C8B-B14F-4D97-AF65-F5344CB8AC3E}">
        <p14:creationId xmlns:p14="http://schemas.microsoft.com/office/powerpoint/2010/main" val="4220581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rmAutofit fontScale="90000"/>
          </a:bodyPr>
          <a:lstStyle/>
          <a:p>
            <a:r>
              <a:rPr lang="en-GB" dirty="0"/>
              <a:t>Explain why the failure of the Bay of Pigs invasion caused problems for the USA. (6)</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637615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4800" dirty="0" smtClean="0">
                <a:solidFill>
                  <a:srgbClr val="FF0000"/>
                </a:solidFill>
              </a:rPr>
              <a:t>WARNING! </a:t>
            </a:r>
          </a:p>
          <a:p>
            <a:r>
              <a:rPr lang="en-GB" sz="4800" dirty="0" smtClean="0">
                <a:solidFill>
                  <a:srgbClr val="FF0000"/>
                </a:solidFill>
              </a:rPr>
              <a:t>Remember these answers are not full answers but are just suggestions of points that you could include!</a:t>
            </a:r>
            <a:endParaRPr lang="en-GB" sz="4800" dirty="0">
              <a:solidFill>
                <a:srgbClr val="FF0000"/>
              </a:solidFill>
            </a:endParaRPr>
          </a:p>
        </p:txBody>
      </p:sp>
    </p:spTree>
    <p:extLst>
      <p:ext uri="{BB962C8B-B14F-4D97-AF65-F5344CB8AC3E}">
        <p14:creationId xmlns:p14="http://schemas.microsoft.com/office/powerpoint/2010/main" val="4143287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smtClean="0"/>
              <a:t>Explain why the failure of the Bay of Pigs invasion caused problems for the USA. (6</a:t>
            </a:r>
            <a:r>
              <a:rPr lang="en-GB" dirty="0" smtClean="0"/>
              <a:t>)</a:t>
            </a:r>
            <a:endParaRPr lang="en-GB" dirty="0"/>
          </a:p>
        </p:txBody>
      </p:sp>
      <p:sp>
        <p:nvSpPr>
          <p:cNvPr id="3" name="Content Placeholder 2"/>
          <p:cNvSpPr>
            <a:spLocks noGrp="1"/>
          </p:cNvSpPr>
          <p:nvPr>
            <p:ph idx="1"/>
          </p:nvPr>
        </p:nvSpPr>
        <p:spPr>
          <a:xfrm>
            <a:off x="107504" y="1600200"/>
            <a:ext cx="8579296" cy="5141168"/>
          </a:xfrm>
        </p:spPr>
        <p:txBody>
          <a:bodyPr>
            <a:normAutofit fontScale="85000" lnSpcReduction="20000"/>
          </a:bodyPr>
          <a:lstStyle/>
          <a:p>
            <a:pPr marL="0" indent="0">
              <a:buNone/>
            </a:pPr>
            <a:r>
              <a:rPr lang="en-GB" dirty="0" smtClean="0"/>
              <a:t>‘The fiasco of the Bay of Pigs further strengthened Castro’s position in Cuba and suggested to the USSR that Kennedy was weak. It made Castro and Khrushchev very</a:t>
            </a:r>
          </a:p>
          <a:p>
            <a:pPr marL="0" indent="0">
              <a:buNone/>
            </a:pPr>
            <a:r>
              <a:rPr lang="en-GB" dirty="0" smtClean="0"/>
              <a:t>suspicious of US policy.’</a:t>
            </a:r>
          </a:p>
          <a:p>
            <a:pPr marL="0" indent="0">
              <a:buNone/>
            </a:pPr>
            <a:r>
              <a:rPr lang="en-GB" dirty="0" smtClean="0"/>
              <a:t>‘The half-hearted invasion suggested to the Soviet Union that despite its opposition to Communism in Cuba, the USA was unwilling to get directly involved in Cuba. The Soviet leader was scornful of Kennedy’s pathetic attempt to oust Communism from Cuba.’</a:t>
            </a:r>
          </a:p>
          <a:p>
            <a:pPr marL="0" indent="0">
              <a:buNone/>
            </a:pPr>
            <a:r>
              <a:rPr lang="en-GB" dirty="0" smtClean="0"/>
              <a:t>‘Under the guise of protecting Cuba, significant quantities of Soviet arms flooded into Cuba making Cuba the best equipped army in Latin America. The US watched this with great alarm. This alarm was increased significantly when nuclear weapons were sent.’</a:t>
            </a:r>
            <a:endParaRPr lang="en-GB" dirty="0"/>
          </a:p>
        </p:txBody>
      </p:sp>
    </p:spTree>
    <p:extLst>
      <p:ext uri="{BB962C8B-B14F-4D97-AF65-F5344CB8AC3E}">
        <p14:creationId xmlns:p14="http://schemas.microsoft.com/office/powerpoint/2010/main" val="275187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Explain why the Soviet Union became involved in Cuba. (6)</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284453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Explain why the Soviet Union became involved in Cuba. (6)</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‘Khrushchev wanted to bargain with the USA. If he had missiles in Cuba he could agree to remove them if the USA removed their missiles from, Turkey.’</a:t>
            </a:r>
          </a:p>
          <a:p>
            <a:r>
              <a:rPr lang="en-GB" dirty="0" smtClean="0"/>
              <a:t>‘In the context of the Cold War, he was trying to see how strong the USA really was and to test the new President.’</a:t>
            </a:r>
          </a:p>
          <a:p>
            <a:r>
              <a:rPr lang="en-GB" dirty="0" smtClean="0"/>
              <a:t>‘Khrushchev was anxious to defend Cuba. It was the only Communist state in the Western hemisphere, and had willingly become Communist. In addition Cuba was in the US’s ‘backyard’. It was ideal to try to encourage Communist development in South America.’</a:t>
            </a:r>
            <a:endParaRPr lang="en-GB" dirty="0"/>
          </a:p>
        </p:txBody>
      </p:sp>
    </p:spTree>
    <p:extLst>
      <p:ext uri="{BB962C8B-B14F-4D97-AF65-F5344CB8AC3E}">
        <p14:creationId xmlns:p14="http://schemas.microsoft.com/office/powerpoint/2010/main" val="1897114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Explain why Khrushchev placed missiles in Cuba. (6)</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869276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Explain why Khrushchev placed missiles in Cuba. (6)</a:t>
            </a:r>
            <a:endParaRPr lang="en-GB" dirty="0"/>
          </a:p>
        </p:txBody>
      </p:sp>
      <p:sp>
        <p:nvSpPr>
          <p:cNvPr id="3" name="Content Placeholder 2"/>
          <p:cNvSpPr>
            <a:spLocks noGrp="1"/>
          </p:cNvSpPr>
          <p:nvPr>
            <p:ph idx="1"/>
          </p:nvPr>
        </p:nvSpPr>
        <p:spPr/>
        <p:txBody>
          <a:bodyPr/>
          <a:lstStyle/>
          <a:p>
            <a:r>
              <a:rPr lang="en-GB" dirty="0" smtClean="0"/>
              <a:t>‘To bargain with the USA.’</a:t>
            </a:r>
          </a:p>
          <a:p>
            <a:r>
              <a:rPr lang="en-GB" dirty="0" smtClean="0"/>
              <a:t>‘To test the will of Kennedy.’</a:t>
            </a:r>
          </a:p>
          <a:p>
            <a:r>
              <a:rPr lang="en-GB" dirty="0" smtClean="0"/>
              <a:t>‘To gain the upper hand in the arms race.’</a:t>
            </a:r>
          </a:p>
          <a:p>
            <a:r>
              <a:rPr lang="en-GB" dirty="0" smtClean="0"/>
              <a:t>‘To defend Cuba.’</a:t>
            </a:r>
          </a:p>
          <a:p>
            <a:r>
              <a:rPr lang="en-GB" dirty="0" smtClean="0"/>
              <a:t>‘To extend communism.’</a:t>
            </a:r>
          </a:p>
          <a:p>
            <a:endParaRPr lang="en-GB" dirty="0"/>
          </a:p>
          <a:p>
            <a:r>
              <a:rPr lang="en-GB" dirty="0" smtClean="0"/>
              <a:t>Pick 3 EXPLAINED using PEE</a:t>
            </a:r>
            <a:endParaRPr lang="en-GB" dirty="0"/>
          </a:p>
        </p:txBody>
      </p:sp>
    </p:spTree>
    <p:extLst>
      <p:ext uri="{BB962C8B-B14F-4D97-AF65-F5344CB8AC3E}">
        <p14:creationId xmlns:p14="http://schemas.microsoft.com/office/powerpoint/2010/main" val="2056547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Explain Kennedy’s options after missile sites were discovered in Cuba. (6)</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77183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Explain Kennedy’s options after missile sites were discovered in Cuba. (6)</a:t>
            </a:r>
            <a:endParaRPr lang="en-GB" dirty="0"/>
          </a:p>
        </p:txBody>
      </p:sp>
      <p:sp>
        <p:nvSpPr>
          <p:cNvPr id="3" name="Content Placeholder 2"/>
          <p:cNvSpPr>
            <a:spLocks noGrp="1"/>
          </p:cNvSpPr>
          <p:nvPr>
            <p:ph idx="1"/>
          </p:nvPr>
        </p:nvSpPr>
        <p:spPr>
          <a:xfrm>
            <a:off x="107504" y="1600200"/>
            <a:ext cx="8784976" cy="4997152"/>
          </a:xfrm>
        </p:spPr>
        <p:txBody>
          <a:bodyPr>
            <a:normAutofit/>
          </a:bodyPr>
          <a:lstStyle/>
          <a:p>
            <a:r>
              <a:rPr lang="en-GB" dirty="0" smtClean="0"/>
              <a:t>‘He had the option to do nothing as the USA was the greater power.’</a:t>
            </a:r>
          </a:p>
          <a:p>
            <a:r>
              <a:rPr lang="en-GB" dirty="0" smtClean="0"/>
              <a:t>‘To begin an immediate air attack to destroy the missile bases.’</a:t>
            </a:r>
          </a:p>
          <a:p>
            <a:r>
              <a:rPr lang="en-GB" dirty="0" smtClean="0"/>
              <a:t>‘To carry-out an invasion of Cuba by air and sea.’</a:t>
            </a:r>
          </a:p>
          <a:p>
            <a:r>
              <a:rPr lang="en-GB" dirty="0" smtClean="0"/>
              <a:t>‘To put on diplomatic pressure such as UN.’</a:t>
            </a:r>
          </a:p>
          <a:p>
            <a:r>
              <a:rPr lang="en-GB" dirty="0" smtClean="0"/>
              <a:t>‘To introduce a blockade to prevent further military supplies coming into Cuba.’</a:t>
            </a:r>
          </a:p>
          <a:p>
            <a:r>
              <a:rPr lang="en-GB" dirty="0" smtClean="0"/>
              <a:t>Pick 3 EXPLAINED using PEE</a:t>
            </a:r>
          </a:p>
          <a:p>
            <a:endParaRPr lang="en-GB" dirty="0" smtClean="0"/>
          </a:p>
          <a:p>
            <a:endParaRPr lang="en-GB" dirty="0"/>
          </a:p>
        </p:txBody>
      </p:sp>
    </p:spTree>
    <p:extLst>
      <p:ext uri="{BB962C8B-B14F-4D97-AF65-F5344CB8AC3E}">
        <p14:creationId xmlns:p14="http://schemas.microsoft.com/office/powerpoint/2010/main" val="2129101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r>
              <a:rPr lang="en-GB" dirty="0" smtClean="0"/>
              <a:t>Kennedy could enforce a blockade which would prevent further military supplies reaching Cuba. This would show the USA was serious, but it would not be an act of war. It would put the burden on Khrushchev as to what to do next. This would not solve the main problem – the missiles were already on Cuba and could be used within a week.’</a:t>
            </a:r>
            <a:endParaRPr lang="en-GB" dirty="0"/>
          </a:p>
        </p:txBody>
      </p:sp>
    </p:spTree>
    <p:extLst>
      <p:ext uri="{BB962C8B-B14F-4D97-AF65-F5344CB8AC3E}">
        <p14:creationId xmlns:p14="http://schemas.microsoft.com/office/powerpoint/2010/main" val="2852175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outcomes of the Cuban Missile Crisis were equally successful for:</a:t>
            </a:r>
          </a:p>
          <a:p>
            <a:r>
              <a:rPr lang="en-GB" dirty="0" smtClean="0"/>
              <a:t>(</a:t>
            </a:r>
            <a:r>
              <a:rPr lang="en-GB" dirty="0" err="1" smtClean="0"/>
              <a:t>i</a:t>
            </a:r>
            <a:r>
              <a:rPr lang="en-GB" dirty="0" smtClean="0"/>
              <a:t>) the USA;</a:t>
            </a:r>
          </a:p>
          <a:p>
            <a:r>
              <a:rPr lang="en-GB" dirty="0" smtClean="0"/>
              <a:t>(ii) the USSR;</a:t>
            </a:r>
          </a:p>
          <a:p>
            <a:r>
              <a:rPr lang="en-GB" dirty="0" smtClean="0"/>
              <a:t>(iii) Cuba.</a:t>
            </a:r>
          </a:p>
          <a:p>
            <a:r>
              <a:rPr lang="en-GB" dirty="0" smtClean="0"/>
              <a:t>How far do you agree with this statement? Explain your answer referring only to (</a:t>
            </a:r>
            <a:r>
              <a:rPr lang="en-GB" dirty="0" err="1" smtClean="0"/>
              <a:t>i</a:t>
            </a:r>
            <a:r>
              <a:rPr lang="en-GB" dirty="0" smtClean="0"/>
              <a:t>), (ii) and (iii). (10)</a:t>
            </a:r>
            <a:endParaRPr lang="en-GB" dirty="0"/>
          </a:p>
        </p:txBody>
      </p:sp>
    </p:spTree>
    <p:extLst>
      <p:ext uri="{BB962C8B-B14F-4D97-AF65-F5344CB8AC3E}">
        <p14:creationId xmlns:p14="http://schemas.microsoft.com/office/powerpoint/2010/main" val="18395414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712968" cy="6480720"/>
          </a:xfrm>
        </p:spPr>
        <p:txBody>
          <a:bodyPr>
            <a:noAutofit/>
          </a:bodyPr>
          <a:lstStyle/>
          <a:p>
            <a:pPr marL="0" indent="0">
              <a:buNone/>
            </a:pPr>
            <a:r>
              <a:rPr lang="en-GB" sz="2000" dirty="0" smtClean="0"/>
              <a:t>The US foreign policy of containment was not successful because Cuba remained a Communist state despite the removal of missiles, the Bay of Pigs incident and the withdrawal of trade. The price the USA had to pay for the removal of Soviet missiles was the secret removal of US missiles in Turkey, thus weakening US containment policy. Kennedy could claim that he had stood up to Khrushchev and his decisive action removed the threat of a nuclear base in Cuba.’</a:t>
            </a:r>
          </a:p>
          <a:p>
            <a:pPr marL="0" indent="0">
              <a:buNone/>
            </a:pPr>
            <a:endParaRPr lang="en-GB" sz="2000" dirty="0" smtClean="0"/>
          </a:p>
          <a:p>
            <a:pPr marL="0" indent="0">
              <a:buNone/>
            </a:pPr>
            <a:r>
              <a:rPr lang="en-GB" sz="2000" dirty="0" smtClean="0"/>
              <a:t>‘In the USSR, the fact that Khrushchev had been forced to back down was quickly forgotten and instead his role of responsible peacemaker, willing to make the first move to compromise, was highlighted. The crisis damaged Khrushchev’s prestige, despite the fact he claimed the crisis was a victory for the USSR. Some leading Soviet politicians were angry that their country had been forced to back down. They played a significant part in Khrushchev’s dismissal in 1964.’</a:t>
            </a:r>
          </a:p>
          <a:p>
            <a:pPr marL="0" indent="0">
              <a:buNone/>
            </a:pPr>
            <a:endParaRPr lang="en-GB" sz="2000" dirty="0" smtClean="0"/>
          </a:p>
          <a:p>
            <a:pPr marL="0" indent="0">
              <a:buNone/>
            </a:pPr>
            <a:r>
              <a:rPr lang="en-GB" sz="2000" dirty="0" smtClean="0"/>
              <a:t>‘Cuba considered itself a strong ally of the USSR and could depend on it for protection and considerable aid. Cuba remained an important base for Communist supporters. Castro kept control of the American companies and other economic resources he had nationalised.’</a:t>
            </a:r>
            <a:endParaRPr lang="en-GB" sz="2000" dirty="0"/>
          </a:p>
        </p:txBody>
      </p:sp>
    </p:spTree>
    <p:extLst>
      <p:ext uri="{BB962C8B-B14F-4D97-AF65-F5344CB8AC3E}">
        <p14:creationId xmlns:p14="http://schemas.microsoft.com/office/powerpoint/2010/main" val="2666366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is the message of this cartoon?</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441198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436096" y="1988840"/>
            <a:ext cx="2808312" cy="3416320"/>
          </a:xfrm>
          <a:prstGeom prst="rect">
            <a:avLst/>
          </a:prstGeom>
          <a:noFill/>
        </p:spPr>
        <p:txBody>
          <a:bodyPr wrap="square" rtlCol="0">
            <a:spAutoFit/>
          </a:bodyPr>
          <a:lstStyle/>
          <a:p>
            <a:r>
              <a:rPr lang="en-GB" sz="2400" dirty="0" smtClean="0"/>
              <a:t>A cartoon published in a British newspaper on 24 October 1962.</a:t>
            </a:r>
          </a:p>
          <a:p>
            <a:r>
              <a:rPr lang="en-GB" sz="2400" dirty="0" smtClean="0"/>
              <a:t>Kennedy and Khrushchev are shown as gunslingers. Castro is on the donkey.</a:t>
            </a:r>
            <a:endParaRPr lang="en-GB" sz="2400" dirty="0"/>
          </a:p>
        </p:txBody>
      </p:sp>
    </p:spTree>
    <p:extLst>
      <p:ext uri="{BB962C8B-B14F-4D97-AF65-F5344CB8AC3E}">
        <p14:creationId xmlns:p14="http://schemas.microsoft.com/office/powerpoint/2010/main" val="9510994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226370"/>
          </a:xfrm>
        </p:spPr>
        <p:txBody>
          <a:bodyPr>
            <a:normAutofit fontScale="90000"/>
          </a:bodyPr>
          <a:lstStyle/>
          <a:p>
            <a:r>
              <a:rPr lang="en-GB" dirty="0" smtClean="0"/>
              <a:t>The USA was more responsible for causing the Cuban Missile Crisis than the USSR.’ How far do you agree with this statement? Explain your answer. (10)</a:t>
            </a:r>
            <a:endParaRPr lang="en-GB" dirty="0"/>
          </a:p>
        </p:txBody>
      </p:sp>
      <p:sp>
        <p:nvSpPr>
          <p:cNvPr id="3" name="Content Placeholder 2"/>
          <p:cNvSpPr>
            <a:spLocks noGrp="1"/>
          </p:cNvSpPr>
          <p:nvPr>
            <p:ph idx="1"/>
          </p:nvPr>
        </p:nvSpPr>
        <p:spPr>
          <a:xfrm>
            <a:off x="457200" y="4437112"/>
            <a:ext cx="8229600" cy="1689051"/>
          </a:xfrm>
        </p:spPr>
        <p:txBody>
          <a:bodyPr/>
          <a:lstStyle/>
          <a:p>
            <a:endParaRPr lang="en-GB" dirty="0"/>
          </a:p>
        </p:txBody>
      </p:sp>
    </p:spTree>
    <p:extLst>
      <p:ext uri="{BB962C8B-B14F-4D97-AF65-F5344CB8AC3E}">
        <p14:creationId xmlns:p14="http://schemas.microsoft.com/office/powerpoint/2010/main" val="7419624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35280" cy="6192688"/>
          </a:xfrm>
        </p:spPr>
        <p:txBody>
          <a:bodyPr>
            <a:normAutofit fontScale="92500" lnSpcReduction="10000"/>
          </a:bodyPr>
          <a:lstStyle/>
          <a:p>
            <a:pPr marL="0" indent="0">
              <a:buNone/>
            </a:pPr>
            <a:r>
              <a:rPr lang="en-GB" dirty="0" smtClean="0"/>
              <a:t>The USA was concerned about the coming to power of Castro and tried to remove him with the Bay of Pigs operation. This was a total failure and Kennedy was humiliated. It resulted in Castro moving even closer to the USSR who began to place missiles on Cuba.’</a:t>
            </a:r>
          </a:p>
          <a:p>
            <a:endParaRPr lang="en-GB" dirty="0" smtClean="0"/>
          </a:p>
          <a:p>
            <a:pPr marL="0" indent="0">
              <a:buNone/>
            </a:pPr>
            <a:r>
              <a:rPr lang="en-GB" dirty="0" smtClean="0"/>
              <a:t>‘The Berlin Crisis and the building of the Wall in 1961 greatly increased the tension between the superpowers. As Kennedy was seen to be weak by not taking action in Berlin, Khrushchev tested him further by placing missiles as close as possible to the USA to increase the Communist sphere of influence. This was one of the reasons for the crisis.’</a:t>
            </a:r>
            <a:endParaRPr lang="en-GB" dirty="0"/>
          </a:p>
        </p:txBody>
      </p:sp>
    </p:spTree>
    <p:extLst>
      <p:ext uri="{BB962C8B-B14F-4D97-AF65-F5344CB8AC3E}">
        <p14:creationId xmlns:p14="http://schemas.microsoft.com/office/powerpoint/2010/main" val="3086213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78298"/>
          </a:xfrm>
        </p:spPr>
        <p:txBody>
          <a:bodyPr>
            <a:normAutofit fontScale="90000"/>
          </a:bodyPr>
          <a:lstStyle/>
          <a:p>
            <a:r>
              <a:rPr lang="en-GB" dirty="0"/>
              <a:t>Kennedy handled the Cuban Missile Crisis better than Khrushchev did.’ How far do you agree with this statement? (10)</a:t>
            </a:r>
          </a:p>
        </p:txBody>
      </p:sp>
      <p:sp>
        <p:nvSpPr>
          <p:cNvPr id="3" name="Content Placeholder 2"/>
          <p:cNvSpPr>
            <a:spLocks noGrp="1"/>
          </p:cNvSpPr>
          <p:nvPr>
            <p:ph idx="1"/>
          </p:nvPr>
        </p:nvSpPr>
        <p:spPr>
          <a:xfrm>
            <a:off x="457200" y="3068960"/>
            <a:ext cx="8229600" cy="3057203"/>
          </a:xfrm>
        </p:spPr>
        <p:txBody>
          <a:bodyPr/>
          <a:lstStyle/>
          <a:p>
            <a:endParaRPr lang="en-GB" dirty="0"/>
          </a:p>
        </p:txBody>
      </p:sp>
    </p:spTree>
    <p:extLst>
      <p:ext uri="{BB962C8B-B14F-4D97-AF65-F5344CB8AC3E}">
        <p14:creationId xmlns:p14="http://schemas.microsoft.com/office/powerpoint/2010/main" val="66172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Kennedy handled the Cuban Missile Crisis better than Khrushchev did.’ How far do you agree with this statement? (10)</a:t>
            </a:r>
            <a:endParaRPr lang="en-GB" sz="2800" dirty="0"/>
          </a:p>
        </p:txBody>
      </p:sp>
      <p:sp>
        <p:nvSpPr>
          <p:cNvPr id="3" name="Content Placeholder 2"/>
          <p:cNvSpPr>
            <a:spLocks noGrp="1"/>
          </p:cNvSpPr>
          <p:nvPr>
            <p:ph idx="1"/>
          </p:nvPr>
        </p:nvSpPr>
        <p:spPr>
          <a:xfrm>
            <a:off x="107504" y="1556792"/>
            <a:ext cx="8784976" cy="5184576"/>
          </a:xfrm>
        </p:spPr>
        <p:txBody>
          <a:bodyPr>
            <a:normAutofit fontScale="62500" lnSpcReduction="20000"/>
          </a:bodyPr>
          <a:lstStyle/>
          <a:p>
            <a:r>
              <a:rPr lang="en-GB" dirty="0" smtClean="0"/>
              <a:t>‘Kennedy came out of the crisis with a greatly improved reputation in his own country and throughout the West. He had stood up to Khrushchev and forced him to back down.’ ‘Kennedy also stood up to the hardliners in his own government. Some had wanted the USA to invade Cuba but Kennedy realised this was not worth the high risk. Instead he persuaded Khrushchev to withdraw and not cross the blockade.’ Kennedy did have to remove the US missiles from Turkey. However, Khrushchev had to agree to keep this secret so as not to gain publicity.’</a:t>
            </a:r>
          </a:p>
          <a:p>
            <a:pPr marL="0" indent="0">
              <a:buNone/>
            </a:pPr>
            <a:endParaRPr lang="en-GB" dirty="0" smtClean="0"/>
          </a:p>
          <a:p>
            <a:r>
              <a:rPr lang="en-GB" dirty="0" smtClean="0"/>
              <a:t>‘There was no question that keeping Cuba safe from America action was a major achievement for the Soviets. Cuba was a valuable ally and proved a useful base to use to support Communists in South America.’</a:t>
            </a:r>
          </a:p>
          <a:p>
            <a:r>
              <a:rPr lang="en-GB" dirty="0" smtClean="0"/>
              <a:t>‘In public, Khrushchev was able to highlight his role as a responsible peacemaker, willing to make his first move towards compromise.’</a:t>
            </a:r>
          </a:p>
          <a:p>
            <a:r>
              <a:rPr lang="en-GB" dirty="0" smtClean="0"/>
              <a:t>‘The crisis damaged Khrushchev’s prestige; despite the fact he claimed the crisis was a victory for the Soviet Union. Some leading Soviet politicians were angry that their country had been forced to back down. They played a significant part in Khrushchev’s dismissal in 1964.’</a:t>
            </a:r>
          </a:p>
        </p:txBody>
      </p:sp>
    </p:spTree>
    <p:extLst>
      <p:ext uri="{BB962C8B-B14F-4D97-AF65-F5344CB8AC3E}">
        <p14:creationId xmlns:p14="http://schemas.microsoft.com/office/powerpoint/2010/main" val="2524059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rmAutofit fontScale="90000"/>
          </a:bodyPr>
          <a:lstStyle/>
          <a:p>
            <a:r>
              <a:rPr lang="en-GB" dirty="0"/>
              <a:t>The Cuban Missile Crisis was a victory for the Soviet Union.’ How far do you agree with this statement? (10)</a:t>
            </a:r>
          </a:p>
        </p:txBody>
      </p:sp>
      <p:sp>
        <p:nvSpPr>
          <p:cNvPr id="3" name="Content Placeholder 2"/>
          <p:cNvSpPr>
            <a:spLocks noGrp="1"/>
          </p:cNvSpPr>
          <p:nvPr>
            <p:ph idx="1"/>
          </p:nvPr>
        </p:nvSpPr>
        <p:spPr>
          <a:xfrm>
            <a:off x="457200" y="2348880"/>
            <a:ext cx="8229600" cy="3777283"/>
          </a:xfrm>
        </p:spPr>
        <p:txBody>
          <a:bodyPr/>
          <a:lstStyle/>
          <a:p>
            <a:endParaRPr lang="en-GB" dirty="0"/>
          </a:p>
        </p:txBody>
      </p:sp>
    </p:spTree>
    <p:extLst>
      <p:ext uri="{BB962C8B-B14F-4D97-AF65-F5344CB8AC3E}">
        <p14:creationId xmlns:p14="http://schemas.microsoft.com/office/powerpoint/2010/main" val="3056611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fontScale="90000"/>
          </a:bodyPr>
          <a:lstStyle/>
          <a:p>
            <a:r>
              <a:rPr lang="en-GB" dirty="0" smtClean="0"/>
              <a:t>‘</a:t>
            </a:r>
            <a:r>
              <a:rPr lang="en-GB" sz="3600" dirty="0" smtClean="0"/>
              <a:t>The Cuban Missile Crisis was a victory for the Soviet Union.’ How far do you agree with this statement? (10)</a:t>
            </a:r>
            <a:endParaRPr lang="en-GB" sz="3600" dirty="0"/>
          </a:p>
        </p:txBody>
      </p:sp>
      <p:sp>
        <p:nvSpPr>
          <p:cNvPr id="3" name="Content Placeholder 2"/>
          <p:cNvSpPr>
            <a:spLocks noGrp="1"/>
          </p:cNvSpPr>
          <p:nvPr>
            <p:ph idx="1"/>
          </p:nvPr>
        </p:nvSpPr>
        <p:spPr>
          <a:xfrm>
            <a:off x="107504" y="1988840"/>
            <a:ext cx="8856984" cy="4752528"/>
          </a:xfrm>
        </p:spPr>
        <p:txBody>
          <a:bodyPr>
            <a:normAutofit fontScale="55000" lnSpcReduction="20000"/>
          </a:bodyPr>
          <a:lstStyle/>
          <a:p>
            <a:pPr marL="0" indent="0">
              <a:buNone/>
            </a:pPr>
            <a:r>
              <a:rPr lang="en-GB" dirty="0" smtClean="0"/>
              <a:t>‘In public Khrushchev was able to highlight his role as a responsible peacemaker,</a:t>
            </a:r>
          </a:p>
          <a:p>
            <a:pPr marL="0" indent="0">
              <a:buNone/>
            </a:pPr>
            <a:r>
              <a:rPr lang="en-GB" dirty="0" smtClean="0"/>
              <a:t>willing to make the first move towards compromise by writing letters and withdrawing missiles.’</a:t>
            </a:r>
          </a:p>
          <a:p>
            <a:pPr marL="0" indent="0">
              <a:buNone/>
            </a:pPr>
            <a:r>
              <a:rPr lang="en-GB" dirty="0" smtClean="0"/>
              <a:t>Keeping Cuba safe from America was a major achievement for the Soviets. Cuba was a</a:t>
            </a:r>
          </a:p>
          <a:p>
            <a:pPr marL="0" indent="0">
              <a:buNone/>
            </a:pPr>
            <a:r>
              <a:rPr lang="en-GB" dirty="0" smtClean="0"/>
              <a:t>valuable ally and a useful base to support Communists in South America. The US had to</a:t>
            </a:r>
          </a:p>
          <a:p>
            <a:pPr marL="0" indent="0">
              <a:buNone/>
            </a:pPr>
            <a:r>
              <a:rPr lang="en-GB" dirty="0" smtClean="0"/>
              <a:t>accept that Castro’s Cuba would remain a Communist state in America’s backyard.’</a:t>
            </a:r>
          </a:p>
          <a:p>
            <a:pPr marL="0" indent="0">
              <a:buNone/>
            </a:pPr>
            <a:r>
              <a:rPr lang="en-GB" dirty="0" smtClean="0"/>
              <a:t>‘The crisis exposed the USA to criticism with arguments about the USA being unreasonable in having missiles in Turkey and then objecting to Soviet Missiles in Cuba.’</a:t>
            </a:r>
          </a:p>
          <a:p>
            <a:pPr marL="0" indent="0">
              <a:buNone/>
            </a:pPr>
            <a:endParaRPr lang="en-GB" dirty="0" smtClean="0"/>
          </a:p>
          <a:p>
            <a:pPr marL="0" indent="0">
              <a:buNone/>
            </a:pPr>
            <a:r>
              <a:rPr lang="en-GB" dirty="0" smtClean="0"/>
              <a:t>‘The crisis damaged Khrushchev’s credibility, despite the fact he claimed the crisis was a</a:t>
            </a:r>
          </a:p>
          <a:p>
            <a:pPr marL="0" indent="0">
              <a:buNone/>
            </a:pPr>
            <a:r>
              <a:rPr lang="en-GB" dirty="0" smtClean="0"/>
              <a:t>victory for the Soviet Union. Some leading Soviet politicians were angry that their country</a:t>
            </a:r>
          </a:p>
          <a:p>
            <a:pPr marL="0" indent="0">
              <a:buNone/>
            </a:pPr>
            <a:r>
              <a:rPr lang="en-GB" dirty="0" smtClean="0"/>
              <a:t>had been forced to back down. This played a significant part in Khrushchev’s dismissal</a:t>
            </a:r>
          </a:p>
          <a:p>
            <a:pPr marL="0" indent="0">
              <a:buNone/>
            </a:pPr>
            <a:r>
              <a:rPr lang="en-GB" dirty="0" smtClean="0"/>
              <a:t>in 1964.’</a:t>
            </a:r>
          </a:p>
          <a:p>
            <a:pPr marL="0" indent="0">
              <a:buNone/>
            </a:pPr>
            <a:r>
              <a:rPr lang="en-GB" dirty="0" smtClean="0"/>
              <a:t>‘Kennedy came out of the crisis with a greatly improved reputation in his own country and</a:t>
            </a:r>
          </a:p>
          <a:p>
            <a:pPr marL="0" indent="0">
              <a:buNone/>
            </a:pPr>
            <a:r>
              <a:rPr lang="en-GB" dirty="0" smtClean="0"/>
              <a:t>throughout the West. He had stood up to Khrushchev and forced him to back down.’</a:t>
            </a:r>
          </a:p>
          <a:p>
            <a:pPr marL="0" indent="0">
              <a:buNone/>
            </a:pPr>
            <a:r>
              <a:rPr lang="en-GB" dirty="0" smtClean="0"/>
              <a:t>‘The USA agreed to withdraw its nuclear missiles from Turkey. However the withdrawal</a:t>
            </a:r>
          </a:p>
          <a:p>
            <a:pPr marL="0" indent="0">
              <a:buNone/>
            </a:pPr>
            <a:r>
              <a:rPr lang="en-GB" dirty="0" smtClean="0"/>
              <a:t>had to be kept secret so it could not be used for propaganda purposes.’</a:t>
            </a:r>
            <a:endParaRPr lang="en-GB" dirty="0"/>
          </a:p>
        </p:txBody>
      </p:sp>
    </p:spTree>
    <p:extLst>
      <p:ext uri="{BB962C8B-B14F-4D97-AF65-F5344CB8AC3E}">
        <p14:creationId xmlns:p14="http://schemas.microsoft.com/office/powerpoint/2010/main" val="3853432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78298"/>
          </a:xfrm>
        </p:spPr>
        <p:txBody>
          <a:bodyPr>
            <a:normAutofit fontScale="90000"/>
          </a:bodyPr>
          <a:lstStyle/>
          <a:p>
            <a:r>
              <a:rPr lang="en-GB" dirty="0"/>
              <a:t>The USA was more responsible for causing the Cuban Missile Crisis than the USSR.’ How far do you agree with this statement? (10)</a:t>
            </a:r>
          </a:p>
        </p:txBody>
      </p:sp>
      <p:sp>
        <p:nvSpPr>
          <p:cNvPr id="3" name="Content Placeholder 2"/>
          <p:cNvSpPr>
            <a:spLocks noGrp="1"/>
          </p:cNvSpPr>
          <p:nvPr>
            <p:ph idx="1"/>
          </p:nvPr>
        </p:nvSpPr>
        <p:spPr>
          <a:xfrm>
            <a:off x="457200" y="3284984"/>
            <a:ext cx="8229600" cy="2841179"/>
          </a:xfrm>
        </p:spPr>
        <p:txBody>
          <a:bodyPr/>
          <a:lstStyle/>
          <a:p>
            <a:endParaRPr lang="en-GB" dirty="0"/>
          </a:p>
        </p:txBody>
      </p:sp>
    </p:spTree>
    <p:extLst>
      <p:ext uri="{BB962C8B-B14F-4D97-AF65-F5344CB8AC3E}">
        <p14:creationId xmlns:p14="http://schemas.microsoft.com/office/powerpoint/2010/main" val="42459307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The USA was more responsible for causing the Cuban Missile Crisis than the USSR.’ How far do you agree with this statement? (10)</a:t>
            </a:r>
            <a:endParaRPr lang="en-GB" sz="2800" dirty="0"/>
          </a:p>
        </p:txBody>
      </p:sp>
      <p:sp>
        <p:nvSpPr>
          <p:cNvPr id="3" name="Content Placeholder 2"/>
          <p:cNvSpPr>
            <a:spLocks noGrp="1"/>
          </p:cNvSpPr>
          <p:nvPr>
            <p:ph idx="1"/>
          </p:nvPr>
        </p:nvSpPr>
        <p:spPr>
          <a:xfrm>
            <a:off x="179512" y="1600200"/>
            <a:ext cx="8784976" cy="5069160"/>
          </a:xfrm>
        </p:spPr>
        <p:txBody>
          <a:bodyPr>
            <a:normAutofit fontScale="55000" lnSpcReduction="20000"/>
          </a:bodyPr>
          <a:lstStyle/>
          <a:p>
            <a:pPr marL="0" indent="0">
              <a:buNone/>
            </a:pPr>
            <a:r>
              <a:rPr lang="en-GB" dirty="0" smtClean="0"/>
              <a:t>The USSR had made Kennedy look weak in relation to the Berlin Wall and they were pushing him further.’</a:t>
            </a:r>
          </a:p>
          <a:p>
            <a:pPr marL="0" indent="0">
              <a:buNone/>
            </a:pPr>
            <a:r>
              <a:rPr lang="en-GB" dirty="0" smtClean="0"/>
              <a:t>‘Khrushchev sent missiles to Cuba.’</a:t>
            </a:r>
          </a:p>
          <a:p>
            <a:pPr marL="0" indent="0">
              <a:buNone/>
            </a:pPr>
            <a:r>
              <a:rPr lang="en-GB" dirty="0" smtClean="0"/>
              <a:t>‘The USA had missiles threatening the USSR.’</a:t>
            </a:r>
          </a:p>
          <a:p>
            <a:pPr marL="0" indent="0">
              <a:buNone/>
            </a:pPr>
            <a:r>
              <a:rPr lang="en-GB" dirty="0" smtClean="0"/>
              <a:t>‘A policy of containment was operated by the USA.’</a:t>
            </a:r>
          </a:p>
          <a:p>
            <a:pPr marL="0" indent="0">
              <a:buNone/>
            </a:pPr>
            <a:r>
              <a:rPr lang="en-GB" dirty="0" smtClean="0"/>
              <a:t>‘The Bay of Pigs incident increased Soviet action.’</a:t>
            </a:r>
          </a:p>
          <a:p>
            <a:pPr marL="0" indent="0">
              <a:buNone/>
            </a:pPr>
            <a:r>
              <a:rPr lang="en-GB" dirty="0" smtClean="0"/>
              <a:t>‘The USA was concerned about the coming to power of Castro and tried to remove</a:t>
            </a:r>
          </a:p>
          <a:p>
            <a:pPr marL="0" indent="0">
              <a:buNone/>
            </a:pPr>
            <a:r>
              <a:rPr lang="en-GB" dirty="0" smtClean="0"/>
              <a:t>him with the Bay of Pigs operation. This was a total failure and Kennedy was humiliated.</a:t>
            </a:r>
          </a:p>
          <a:p>
            <a:pPr marL="0" indent="0">
              <a:buNone/>
            </a:pPr>
            <a:r>
              <a:rPr lang="en-GB" dirty="0" smtClean="0"/>
              <a:t>It resulted in Castro moving even closer to the USSR who began to place missiles on</a:t>
            </a:r>
          </a:p>
          <a:p>
            <a:pPr marL="0" indent="0">
              <a:buNone/>
            </a:pPr>
            <a:r>
              <a:rPr lang="en-GB" dirty="0" smtClean="0"/>
              <a:t>Cuba.’</a:t>
            </a:r>
          </a:p>
          <a:p>
            <a:pPr marL="0" indent="0">
              <a:buNone/>
            </a:pPr>
            <a:endParaRPr lang="en-GB" dirty="0" smtClean="0"/>
          </a:p>
          <a:p>
            <a:pPr marL="0" indent="0">
              <a:buNone/>
            </a:pPr>
            <a:r>
              <a:rPr lang="en-GB" dirty="0" smtClean="0"/>
              <a:t>‘The Berlin Crisis and the building of the Wall in 1961 greatly increased the tension</a:t>
            </a:r>
          </a:p>
          <a:p>
            <a:pPr marL="0" indent="0">
              <a:buNone/>
            </a:pPr>
            <a:r>
              <a:rPr lang="en-GB" dirty="0" smtClean="0"/>
              <a:t>between the superpowers. As Kennedy was seen to be weak by not taking action in</a:t>
            </a:r>
          </a:p>
          <a:p>
            <a:pPr marL="0" indent="0">
              <a:buNone/>
            </a:pPr>
            <a:r>
              <a:rPr lang="en-GB" dirty="0" smtClean="0"/>
              <a:t>Berlin, Khrushchev tested him further by placing missiles as close as possible to the USA</a:t>
            </a:r>
          </a:p>
          <a:p>
            <a:pPr marL="0" indent="0">
              <a:buNone/>
            </a:pPr>
            <a:r>
              <a:rPr lang="en-GB" dirty="0" smtClean="0"/>
              <a:t>to increase the Communist sphere of influence. This was one of the reasons for the</a:t>
            </a:r>
          </a:p>
          <a:p>
            <a:pPr marL="0" indent="0">
              <a:buNone/>
            </a:pPr>
            <a:r>
              <a:rPr lang="en-GB" dirty="0" smtClean="0"/>
              <a:t>crisis.’</a:t>
            </a:r>
            <a:endParaRPr lang="en-GB" dirty="0"/>
          </a:p>
        </p:txBody>
      </p:sp>
    </p:spTree>
    <p:extLst>
      <p:ext uri="{BB962C8B-B14F-4D97-AF65-F5344CB8AC3E}">
        <p14:creationId xmlns:p14="http://schemas.microsoft.com/office/powerpoint/2010/main" val="244495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336704"/>
          </a:xfrm>
        </p:spPr>
        <p:txBody>
          <a:bodyPr>
            <a:normAutofit fontScale="92500" lnSpcReduction="10000"/>
          </a:bodyPr>
          <a:lstStyle/>
          <a:p>
            <a:pPr marL="0" indent="0">
              <a:buNone/>
            </a:pPr>
            <a:r>
              <a:rPr lang="en-GB" dirty="0" smtClean="0"/>
              <a:t>M- The main message is that the good, clean cut guy Kennedy is standing up to the threat of the scoundrels who are riding into town. </a:t>
            </a:r>
          </a:p>
          <a:p>
            <a:pPr marL="0" indent="0">
              <a:buNone/>
            </a:pPr>
            <a:r>
              <a:rPr lang="en-GB" dirty="0" smtClean="0"/>
              <a:t>C- Kennedy is shown standing (up to the threat) whilst Castro is shown as a lesser threat by being shown on a donkey and dropping his gun. Khrushchev is larger and therefore more of a threat and is shown behind (backing / supporting) Castro.</a:t>
            </a:r>
          </a:p>
          <a:p>
            <a:pPr marL="0" indent="0">
              <a:buNone/>
            </a:pPr>
            <a:r>
              <a:rPr lang="en-GB" dirty="0" smtClean="0"/>
              <a:t>C-The cartoon is in the context of Khrushchev supporting Castro and having put weapons on Cuba. The US was frightened as Cuba was very close to America and they felt threatened. Kennedy had to make decisions to avoid nuclear war and he did this by stopping the USSR.’</a:t>
            </a:r>
            <a:endParaRPr lang="en-GB" dirty="0"/>
          </a:p>
        </p:txBody>
      </p:sp>
    </p:spTree>
    <p:extLst>
      <p:ext uri="{BB962C8B-B14F-4D97-AF65-F5344CB8AC3E}">
        <p14:creationId xmlns:p14="http://schemas.microsoft.com/office/powerpoint/2010/main" val="239095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 mark</a:t>
            </a:r>
            <a:endParaRPr lang="en-GB" dirty="0"/>
          </a:p>
        </p:txBody>
      </p:sp>
      <p:sp>
        <p:nvSpPr>
          <p:cNvPr id="3" name="Content Placeholder 2"/>
          <p:cNvSpPr>
            <a:spLocks noGrp="1"/>
          </p:cNvSpPr>
          <p:nvPr>
            <p:ph idx="1"/>
          </p:nvPr>
        </p:nvSpPr>
        <p:spPr/>
        <p:txBody>
          <a:bodyPr/>
          <a:lstStyle/>
          <a:p>
            <a:r>
              <a:rPr lang="en-GB" dirty="0"/>
              <a:t>Explain why Kennedy could claim victory in the Cuban Missile Crisis. </a:t>
            </a:r>
          </a:p>
        </p:txBody>
      </p:sp>
    </p:spTree>
    <p:extLst>
      <p:ext uri="{BB962C8B-B14F-4D97-AF65-F5344CB8AC3E}">
        <p14:creationId xmlns:p14="http://schemas.microsoft.com/office/powerpoint/2010/main" val="2354328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mark</a:t>
            </a:r>
            <a:endParaRPr lang="en-GB" dirty="0"/>
          </a:p>
        </p:txBody>
      </p:sp>
      <p:sp>
        <p:nvSpPr>
          <p:cNvPr id="3" name="Content Placeholder 2"/>
          <p:cNvSpPr>
            <a:spLocks noGrp="1"/>
          </p:cNvSpPr>
          <p:nvPr>
            <p:ph idx="1"/>
          </p:nvPr>
        </p:nvSpPr>
        <p:spPr/>
        <p:txBody>
          <a:bodyPr/>
          <a:lstStyle/>
          <a:p>
            <a:r>
              <a:rPr lang="en-GB" dirty="0"/>
              <a:t>Describe the USA’s reaction to the Cuban Revolution. </a:t>
            </a:r>
            <a:endParaRPr lang="en-GB" dirty="0" smtClean="0"/>
          </a:p>
          <a:p>
            <a:r>
              <a:rPr lang="en-GB" dirty="0"/>
              <a:t>Describe the USA’s response to Castro’s seizure of power in Cuba. </a:t>
            </a:r>
            <a:endParaRPr lang="en-GB" dirty="0" smtClean="0"/>
          </a:p>
          <a:p>
            <a:r>
              <a:rPr lang="en-GB" dirty="0"/>
              <a:t>Describe how Cuba changed under Castro. </a:t>
            </a:r>
          </a:p>
        </p:txBody>
      </p:sp>
    </p:spTree>
    <p:extLst>
      <p:ext uri="{BB962C8B-B14F-4D97-AF65-F5344CB8AC3E}">
        <p14:creationId xmlns:p14="http://schemas.microsoft.com/office/powerpoint/2010/main" val="1379727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6 mark</a:t>
            </a:r>
            <a:endParaRPr lang="en-GB" dirty="0"/>
          </a:p>
        </p:txBody>
      </p:sp>
      <p:sp>
        <p:nvSpPr>
          <p:cNvPr id="3" name="Content Placeholder 2"/>
          <p:cNvSpPr>
            <a:spLocks noGrp="1"/>
          </p:cNvSpPr>
          <p:nvPr>
            <p:ph idx="1"/>
          </p:nvPr>
        </p:nvSpPr>
        <p:spPr/>
        <p:txBody>
          <a:bodyPr/>
          <a:lstStyle/>
          <a:p>
            <a:r>
              <a:rPr lang="en-GB" dirty="0"/>
              <a:t>Explain why the failure of the Bay of Pigs invasion caused problems for the USA</a:t>
            </a:r>
            <a:r>
              <a:rPr lang="en-GB" dirty="0" smtClean="0"/>
              <a:t>.</a:t>
            </a:r>
          </a:p>
          <a:p>
            <a:r>
              <a:rPr lang="en-GB" dirty="0"/>
              <a:t>Explain why the Soviet Union became involved in Cuba. </a:t>
            </a:r>
            <a:endParaRPr lang="en-GB" dirty="0" smtClean="0"/>
          </a:p>
          <a:p>
            <a:r>
              <a:rPr lang="en-GB" dirty="0"/>
              <a:t>Explain why Khrushchev placed missiles in Cuba. </a:t>
            </a:r>
            <a:endParaRPr lang="en-GB" dirty="0" smtClean="0"/>
          </a:p>
          <a:p>
            <a:r>
              <a:rPr lang="en-GB" dirty="0"/>
              <a:t>Explain Kennedy’s options after missile sites were discovered in Cuba. </a:t>
            </a:r>
            <a:endParaRPr lang="en-GB" dirty="0" smtClean="0"/>
          </a:p>
          <a:p>
            <a:endParaRPr lang="en-GB" dirty="0" smtClean="0"/>
          </a:p>
          <a:p>
            <a:endParaRPr lang="en-GB" dirty="0"/>
          </a:p>
        </p:txBody>
      </p:sp>
    </p:spTree>
    <p:extLst>
      <p:ext uri="{BB962C8B-B14F-4D97-AF65-F5344CB8AC3E}">
        <p14:creationId xmlns:p14="http://schemas.microsoft.com/office/powerpoint/2010/main" val="309741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dirty="0" smtClean="0"/>
              <a:t>10 mark</a:t>
            </a:r>
            <a:endParaRPr lang="en-GB" dirty="0"/>
          </a:p>
        </p:txBody>
      </p:sp>
      <p:sp>
        <p:nvSpPr>
          <p:cNvPr id="3" name="Content Placeholder 2"/>
          <p:cNvSpPr>
            <a:spLocks noGrp="1"/>
          </p:cNvSpPr>
          <p:nvPr>
            <p:ph idx="1"/>
          </p:nvPr>
        </p:nvSpPr>
        <p:spPr>
          <a:xfrm>
            <a:off x="107504" y="764704"/>
            <a:ext cx="8784976" cy="5760640"/>
          </a:xfrm>
        </p:spPr>
        <p:txBody>
          <a:bodyPr>
            <a:normAutofit fontScale="85000" lnSpcReduction="20000"/>
          </a:bodyPr>
          <a:lstStyle/>
          <a:p>
            <a:r>
              <a:rPr lang="en-GB" dirty="0"/>
              <a:t>The outcomes of the Cuban Missile Crisis were equally successful for:</a:t>
            </a:r>
          </a:p>
          <a:p>
            <a:pPr marL="0" indent="0">
              <a:buNone/>
            </a:pPr>
            <a:r>
              <a:rPr lang="en-GB" dirty="0"/>
              <a:t>(</a:t>
            </a:r>
            <a:r>
              <a:rPr lang="en-GB" dirty="0" err="1"/>
              <a:t>i</a:t>
            </a:r>
            <a:r>
              <a:rPr lang="en-GB" dirty="0"/>
              <a:t>) the USA;</a:t>
            </a:r>
          </a:p>
          <a:p>
            <a:pPr marL="0" indent="0">
              <a:buNone/>
            </a:pPr>
            <a:r>
              <a:rPr lang="en-GB" dirty="0"/>
              <a:t>(ii) the USSR;</a:t>
            </a:r>
          </a:p>
          <a:p>
            <a:pPr marL="0" indent="0">
              <a:buNone/>
            </a:pPr>
            <a:r>
              <a:rPr lang="en-GB" dirty="0"/>
              <a:t>(iii) Cuba.</a:t>
            </a:r>
          </a:p>
          <a:p>
            <a:pPr marL="0" indent="0">
              <a:buNone/>
            </a:pPr>
            <a:r>
              <a:rPr lang="en-GB" dirty="0"/>
              <a:t>How far do you agree with this statement</a:t>
            </a:r>
            <a:r>
              <a:rPr lang="en-GB" dirty="0" smtClean="0"/>
              <a:t>?</a:t>
            </a:r>
          </a:p>
          <a:p>
            <a:r>
              <a:rPr lang="en-GB" dirty="0"/>
              <a:t>The USA was more responsible for causing the Cuban Missile Crisis than the USSR.’ How far do you agree with this statement? </a:t>
            </a:r>
            <a:endParaRPr lang="en-GB" dirty="0" smtClean="0"/>
          </a:p>
          <a:p>
            <a:r>
              <a:rPr lang="en-GB" dirty="0"/>
              <a:t>Kennedy handled the Cuban Missile Crisis better than Khrushchev did.’ How far do you agree with this statement? </a:t>
            </a:r>
            <a:endParaRPr lang="en-GB" dirty="0" smtClean="0"/>
          </a:p>
          <a:p>
            <a:r>
              <a:rPr lang="en-GB" dirty="0"/>
              <a:t>The Cuban Missile Crisis was a victory for the Soviet Union.’ How far do you agree with this statement? </a:t>
            </a:r>
            <a:endParaRPr lang="en-GB" dirty="0" smtClean="0"/>
          </a:p>
          <a:p>
            <a:endParaRPr lang="en-GB" dirty="0" smtClean="0"/>
          </a:p>
          <a:p>
            <a:endParaRPr lang="en-GB" dirty="0"/>
          </a:p>
        </p:txBody>
      </p:sp>
    </p:spTree>
    <p:extLst>
      <p:ext uri="{BB962C8B-B14F-4D97-AF65-F5344CB8AC3E}">
        <p14:creationId xmlns:p14="http://schemas.microsoft.com/office/powerpoint/2010/main" val="247856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994567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2551</Words>
  <Application>Microsoft Office PowerPoint</Application>
  <PresentationFormat>On-screen Show (4:3)</PresentationFormat>
  <Paragraphs>149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Cuban Missile Crisis</vt:lpstr>
      <vt:lpstr>PowerPoint Presentation</vt:lpstr>
      <vt:lpstr>What is the message of this cartoon?</vt:lpstr>
      <vt:lpstr>PowerPoint Presentation</vt:lpstr>
      <vt:lpstr>8 mark</vt:lpstr>
      <vt:lpstr>4 mark</vt:lpstr>
      <vt:lpstr>6 mark</vt:lpstr>
      <vt:lpstr>10 mark</vt:lpstr>
      <vt:lpstr>PowerPoint Presentation</vt:lpstr>
      <vt:lpstr>Explain why Kennedy could claim victory in the Cuban Missile Crisis. (8)</vt:lpstr>
      <vt:lpstr>Explain why Kennedy could claim victory in the Cuban Missile Crisis. (8)</vt:lpstr>
      <vt:lpstr>PowerPoint Presentation</vt:lpstr>
      <vt:lpstr>Describe the USA’s reaction to the Cuban Revolution. (4)</vt:lpstr>
      <vt:lpstr>Describe the USA’s reaction to the Cuban Revolution. (4)</vt:lpstr>
      <vt:lpstr>Describe the USA’s response to Castro’s seizure of power in Cuba. (4)</vt:lpstr>
      <vt:lpstr>Describe the USA’s response to Castro’s seizure of power in Cuba. (4)</vt:lpstr>
      <vt:lpstr>Describe how Cuba changed under Castro. (4)</vt:lpstr>
      <vt:lpstr>Describe how Cuba changed under Castro. (4)</vt:lpstr>
      <vt:lpstr>Explain why the failure of the Bay of Pigs invasion caused problems for the USA. (6)</vt:lpstr>
      <vt:lpstr>Explain why the failure of the Bay of Pigs invasion caused problems for the USA. (6)</vt:lpstr>
      <vt:lpstr>Explain why the Soviet Union became involved in Cuba. (6)</vt:lpstr>
      <vt:lpstr>Explain why the Soviet Union became involved in Cuba. (6)</vt:lpstr>
      <vt:lpstr>Explain why Khrushchev placed missiles in Cuba. (6)</vt:lpstr>
      <vt:lpstr>Explain why Khrushchev placed missiles in Cuba. (6)</vt:lpstr>
      <vt:lpstr>Explain Kennedy’s options after missile sites were discovered in Cuba. (6)</vt:lpstr>
      <vt:lpstr>Explain Kennedy’s options after missile sites were discovered in Cuba. (6)</vt:lpstr>
      <vt:lpstr>PowerPoint Presentation</vt:lpstr>
      <vt:lpstr>PowerPoint Presentation</vt:lpstr>
      <vt:lpstr>PowerPoint Presentation</vt:lpstr>
      <vt:lpstr>The USA was more responsible for causing the Cuban Missile Crisis than the USSR.’ How far do you agree with this statement? Explain your answer. (10)</vt:lpstr>
      <vt:lpstr>PowerPoint Presentation</vt:lpstr>
      <vt:lpstr>Kennedy handled the Cuban Missile Crisis better than Khrushchev did.’ How far do you agree with this statement? (10)</vt:lpstr>
      <vt:lpstr>Kennedy handled the Cuban Missile Crisis better than Khrushchev did.’ How far do you agree with this statement? (10)</vt:lpstr>
      <vt:lpstr>The Cuban Missile Crisis was a victory for the Soviet Union.’ How far do you agree with this statement? (10)</vt:lpstr>
      <vt:lpstr>‘The Cuban Missile Crisis was a victory for the Soviet Union.’ How far do you agree with this statement? (10)</vt:lpstr>
      <vt:lpstr>The USA was more responsible for causing the Cuban Missile Crisis than the USSR.’ How far do you agree with this statement? (10)</vt:lpstr>
      <vt:lpstr>The USA was more responsible for causing the Cuban Missile Crisis than the USSR.’ How far do you agree with this statement? (10)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Cuban Missile Crisis</dc:title>
  <dc:creator>Jo</dc:creator>
  <cp:lastModifiedBy>Staff User</cp:lastModifiedBy>
  <cp:revision>11</cp:revision>
  <dcterms:created xsi:type="dcterms:W3CDTF">2013-01-02T21:44:29Z</dcterms:created>
  <dcterms:modified xsi:type="dcterms:W3CDTF">2014-03-10T23:42:02Z</dcterms:modified>
</cp:coreProperties>
</file>